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56" r:id="rId2"/>
    <p:sldId id="257" r:id="rId3"/>
    <p:sldId id="269" r:id="rId4"/>
    <p:sldId id="258" r:id="rId5"/>
    <p:sldId id="260" r:id="rId6"/>
    <p:sldId id="290" r:id="rId7"/>
    <p:sldId id="262" r:id="rId8"/>
    <p:sldId id="263" r:id="rId9"/>
    <p:sldId id="292" r:id="rId10"/>
    <p:sldId id="332" r:id="rId11"/>
    <p:sldId id="333" r:id="rId12"/>
    <p:sldId id="334" r:id="rId13"/>
    <p:sldId id="335" r:id="rId14"/>
    <p:sldId id="336" r:id="rId15"/>
    <p:sldId id="337" r:id="rId16"/>
    <p:sldId id="299" r:id="rId17"/>
    <p:sldId id="293" r:id="rId18"/>
    <p:sldId id="294" r:id="rId19"/>
    <p:sldId id="307" r:id="rId20"/>
    <p:sldId id="310" r:id="rId21"/>
    <p:sldId id="348" r:id="rId22"/>
    <p:sldId id="341" r:id="rId23"/>
    <p:sldId id="343" r:id="rId24"/>
    <p:sldId id="345" r:id="rId25"/>
    <p:sldId id="346" r:id="rId26"/>
    <p:sldId id="350" r:id="rId27"/>
    <p:sldId id="351" r:id="rId28"/>
    <p:sldId id="308" r:id="rId29"/>
    <p:sldId id="312" r:id="rId30"/>
    <p:sldId id="349" r:id="rId31"/>
    <p:sldId id="313" r:id="rId32"/>
    <p:sldId id="314" r:id="rId33"/>
    <p:sldId id="329" r:id="rId34"/>
    <p:sldId id="330" r:id="rId35"/>
    <p:sldId id="317" r:id="rId36"/>
    <p:sldId id="318" r:id="rId37"/>
    <p:sldId id="331" r:id="rId38"/>
    <p:sldId id="320" r:id="rId39"/>
    <p:sldId id="321" r:id="rId40"/>
    <p:sldId id="323" r:id="rId41"/>
    <p:sldId id="352" r:id="rId42"/>
    <p:sldId id="353"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4717" autoAdjust="0"/>
  </p:normalViewPr>
  <p:slideViewPr>
    <p:cSldViewPr>
      <p:cViewPr>
        <p:scale>
          <a:sx n="125" d="100"/>
          <a:sy n="125" d="100"/>
        </p:scale>
        <p:origin x="-174" y="594"/>
      </p:cViewPr>
      <p:guideLst>
        <p:guide orient="horz" pos="2160"/>
        <p:guide pos="2880"/>
      </p:guideLst>
    </p:cSldViewPr>
  </p:slideViewPr>
  <p:notesTextViewPr>
    <p:cViewPr>
      <p:scale>
        <a:sx n="100" d="100"/>
        <a:sy n="100" d="100"/>
      </p:scale>
      <p:origin x="0" y="0"/>
    </p:cViewPr>
  </p:notesTextViewPr>
  <p:notesViewPr>
    <p:cSldViewPr>
      <p:cViewPr varScale="1">
        <p:scale>
          <a:sx n="82" d="100"/>
          <a:sy n="82" d="100"/>
        </p:scale>
        <p:origin x="-2064"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8EFBB9-F469-406F-9676-F2D6335DBD54}" type="datetimeFigureOut">
              <a:rPr lang="en-US" smtClean="0"/>
              <a:pPr/>
              <a:t>9/13/2011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sOFTWARE cONSTRUCTION    lEC2 </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68D7042-292D-46AE-A89E-FB7BE3BD2C7D}" type="slidenum">
              <a:rPr lang="en-US" smtClean="0"/>
              <a:pPr/>
              <a:t>‹#›</a:t>
            </a:fld>
            <a:endParaRPr 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821A97-C0DB-47B4-9D27-73FA4AE8E73E}" type="datetimeFigureOut">
              <a:rPr lang="en-US" smtClean="0"/>
              <a:pPr/>
              <a:t>9/13/2011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err="1" smtClean="0"/>
              <a:t>sOFTWARE</a:t>
            </a:r>
            <a:r>
              <a:rPr lang="en-US" dirty="0" smtClean="0"/>
              <a:t> </a:t>
            </a:r>
            <a:r>
              <a:rPr lang="en-US" dirty="0" err="1" smtClean="0"/>
              <a:t>cONSTRUCTION</a:t>
            </a:r>
            <a:r>
              <a:rPr lang="en-US" dirty="0" smtClean="0"/>
              <a:t>    lEC2 </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DDAE25-8F48-45D9-8C3C-2B34A0A10835}" type="slidenum">
              <a:rPr lang="en-US" smtClean="0"/>
              <a:pPr/>
              <a:t>‹#›</a:t>
            </a:fld>
            <a:endParaRPr lang="en-US"/>
          </a:p>
        </p:txBody>
      </p:sp>
    </p:spTree>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DDAE25-8F48-45D9-8C3C-2B34A0A10835}" type="slidenum">
              <a:rPr lang="en-US" smtClean="0"/>
              <a:pPr/>
              <a:t>2</a:t>
            </a:fld>
            <a:endParaRPr lang="en-US" dirty="0"/>
          </a:p>
        </p:txBody>
      </p:sp>
      <p:sp>
        <p:nvSpPr>
          <p:cNvPr id="5" name="Footer Placeholder 4"/>
          <p:cNvSpPr>
            <a:spLocks noGrp="1"/>
          </p:cNvSpPr>
          <p:nvPr>
            <p:ph type="ftr" sz="quarter" idx="11"/>
          </p:nvPr>
        </p:nvSpPr>
        <p:spPr/>
        <p:txBody>
          <a:bodyPr/>
          <a:lstStyle/>
          <a:p>
            <a:r>
              <a:rPr lang="en-US" dirty="0" err="1" smtClean="0"/>
              <a:t>sOFTWARE</a:t>
            </a:r>
            <a:r>
              <a:rPr lang="en-US" smtClean="0"/>
              <a:t> cONSTRUCTION    lEC2 </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smtClean="0"/>
              <a:t>sOFTWARE cONSTRUCTION    lEC2 </a:t>
            </a:r>
            <a:endParaRPr lang="en-US"/>
          </a:p>
        </p:txBody>
      </p:sp>
      <p:sp>
        <p:nvSpPr>
          <p:cNvPr id="5" name="Slide Number Placeholder 4"/>
          <p:cNvSpPr>
            <a:spLocks noGrp="1"/>
          </p:cNvSpPr>
          <p:nvPr>
            <p:ph type="sldNum" sz="quarter" idx="11"/>
          </p:nvPr>
        </p:nvSpPr>
        <p:spPr/>
        <p:txBody>
          <a:bodyPr/>
          <a:lstStyle/>
          <a:p>
            <a:fld id="{2FDDAE25-8F48-45D9-8C3C-2B34A0A10835}"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n-US" dirty="0"/>
              <a:t>OOADv4.2 Instructor Notes</a:t>
            </a:r>
            <a:endParaRPr lang="en-US" sz="1000" i="1" dirty="0">
              <a:latin typeface="Arial" pitchFamily="34" charset="0"/>
            </a:endParaRPr>
          </a:p>
        </p:txBody>
      </p:sp>
      <p:sp>
        <p:nvSpPr>
          <p:cNvPr id="6" name="Rectangle 4"/>
          <p:cNvSpPr>
            <a:spLocks noGrp="1" noChangeArrowheads="1"/>
          </p:cNvSpPr>
          <p:nvPr>
            <p:ph type="ftr" sz="quarter" idx="4"/>
          </p:nvPr>
        </p:nvSpPr>
        <p:spPr>
          <a:ln/>
        </p:spPr>
        <p:txBody>
          <a:bodyPr/>
          <a:lstStyle/>
          <a:p>
            <a:r>
              <a:rPr lang="en-US"/>
              <a:t>Module 3 - Introduction to Object Orientation</a:t>
            </a:r>
            <a:endParaRPr lang="en-US">
              <a:latin typeface="ZapfHumnst BT" pitchFamily="34" charset="0"/>
            </a:endParaRPr>
          </a:p>
        </p:txBody>
      </p:sp>
      <p:sp>
        <p:nvSpPr>
          <p:cNvPr id="407556" name="Text Box 4"/>
          <p:cNvSpPr txBox="1">
            <a:spLocks noChangeArrowheads="1"/>
          </p:cNvSpPr>
          <p:nvPr/>
        </p:nvSpPr>
        <p:spPr bwMode="auto">
          <a:xfrm>
            <a:off x="380484" y="1287999"/>
            <a:ext cx="1905516" cy="14356512"/>
          </a:xfrm>
          <a:prstGeom prst="rect">
            <a:avLst/>
          </a:prstGeom>
          <a:noFill/>
          <a:ln w="12700">
            <a:noFill/>
            <a:miter lim="800000"/>
            <a:headEnd type="none" w="sm" len="sm"/>
            <a:tailEnd type="none" w="lg" len="lg"/>
          </a:ln>
          <a:effectLst/>
        </p:spPr>
        <p:txBody>
          <a:bodyPr lIns="90187" tIns="45094" rIns="90187" bIns="45094">
            <a:spAutoFit/>
          </a:bodyPr>
          <a:lstStyle/>
          <a:p>
            <a:pPr>
              <a:spcBef>
                <a:spcPct val="50000"/>
              </a:spcBef>
            </a:pPr>
            <a:r>
              <a:rPr lang="en-US" u="none"/>
              <a:t>Specification of multiplicity flushes out business rules and assumptions.  The lower bound is critical, as the lower bound is what determines whether or not the relationship is optional (e.g., a lower bound of 0 indicates that the relationship is optional).</a:t>
            </a:r>
          </a:p>
          <a:p>
            <a:pPr>
              <a:spcBef>
                <a:spcPct val="50000"/>
              </a:spcBef>
            </a:pPr>
            <a:r>
              <a:rPr lang="en-US" u="none"/>
              <a:t>Multiplicity is needed on both ends of a relationship, even if you can only navigate in one direction. Even though there is no need to navigate in that direction, the multiplicity still provides valuable business information.   Sometimes navigation decisions are made for performance reasons, which may change over time.  The multiplicity should reflect the requirements.</a:t>
            </a:r>
          </a:p>
          <a:p>
            <a:pPr>
              <a:spcBef>
                <a:spcPct val="50000"/>
              </a:spcBef>
            </a:pPr>
            <a:r>
              <a:rPr lang="en-US" u="none"/>
              <a:t>Navigation is discussed on later slides.</a:t>
            </a:r>
          </a:p>
          <a:p>
            <a:pPr>
              <a:spcBef>
                <a:spcPct val="50000"/>
              </a:spcBef>
            </a:pPr>
            <a:r>
              <a:rPr lang="en-US" u="none"/>
              <a:t>The use of ‘N’ instead of ‘*’ is Booch, not UML (e.g., the use of “0..N” and ‘N’ is not UML).</a:t>
            </a:r>
            <a:endParaRPr lang="en-US" u="none">
              <a:latin typeface="Arial" pitchFamily="34" charset="0"/>
            </a:endParaRPr>
          </a:p>
        </p:txBody>
      </p:sp>
      <p:sp>
        <p:nvSpPr>
          <p:cNvPr id="407557" name="Rectangle 5"/>
          <p:cNvSpPr>
            <a:spLocks noGrp="1" noRot="1" noChangeAspect="1" noChangeArrowheads="1" noTextEdit="1"/>
          </p:cNvSpPr>
          <p:nvPr>
            <p:ph type="sldImg"/>
          </p:nvPr>
        </p:nvSpPr>
        <p:spPr>
          <a:ln/>
        </p:spPr>
      </p:sp>
      <p:sp>
        <p:nvSpPr>
          <p:cNvPr id="407558" name="Rectangle 6"/>
          <p:cNvSpPr>
            <a:spLocks noGrp="1" noChangeArrowheads="1"/>
          </p:cNvSpPr>
          <p:nvPr>
            <p:ph type="body" idx="1"/>
          </p:nvPr>
        </p:nvSpPr>
        <p:spPr/>
        <p:txBody>
          <a:bodyPr/>
          <a:lstStyle/>
          <a:p>
            <a:endParaRPr lang="en-US" sz="10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C5E73F-7926-4EE4-B711-0807B113738D}" type="slidenum">
              <a:rPr lang="en-US" smtClean="0"/>
              <a:pPr/>
              <a:t>37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9E9445-DCCC-4ABF-9418-ED83EF7D09FC}" type="datetime1">
              <a:rPr lang="en-US" smtClean="0"/>
              <a:pPr/>
              <a:t>9/13/2011</a:t>
            </a:fld>
            <a:endParaRPr lang="en-US" dirty="0"/>
          </a:p>
        </p:txBody>
      </p:sp>
      <p:sp>
        <p:nvSpPr>
          <p:cNvPr id="5" name="Footer Placeholder 4"/>
          <p:cNvSpPr>
            <a:spLocks noGrp="1"/>
          </p:cNvSpPr>
          <p:nvPr>
            <p:ph type="ftr" sz="quarter" idx="11"/>
          </p:nvPr>
        </p:nvSpPr>
        <p:spPr/>
        <p:txBody>
          <a:bodyPr/>
          <a:lstStyle/>
          <a:p>
            <a:r>
              <a:rPr lang="en-US" dirty="0" smtClean="0"/>
              <a:t>Software Construction          Lecture 2 </a:t>
            </a:r>
            <a:endParaRPr lang="en-US" dirty="0"/>
          </a:p>
        </p:txBody>
      </p:sp>
      <p:sp>
        <p:nvSpPr>
          <p:cNvPr id="6" name="Slide Number Placeholder 5"/>
          <p:cNvSpPr>
            <a:spLocks noGrp="1"/>
          </p:cNvSpPr>
          <p:nvPr>
            <p:ph type="sldNum" sz="quarter" idx="12"/>
          </p:nvPr>
        </p:nvSpPr>
        <p:spPr/>
        <p:txBody>
          <a:bodyPr/>
          <a:lstStyle/>
          <a:p>
            <a:fld id="{8788B67C-5FBA-4700-BED1-0A047FDC042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6A60B9-522D-4E48-8C81-E360F0EC6945}" type="datetime1">
              <a:rPr lang="en-US" smtClean="0"/>
              <a:pPr/>
              <a:t>9/13/2011</a:t>
            </a:fld>
            <a:endParaRPr lang="en-US" dirty="0"/>
          </a:p>
        </p:txBody>
      </p:sp>
      <p:sp>
        <p:nvSpPr>
          <p:cNvPr id="5" name="Footer Placeholder 4"/>
          <p:cNvSpPr>
            <a:spLocks noGrp="1"/>
          </p:cNvSpPr>
          <p:nvPr>
            <p:ph type="ftr" sz="quarter" idx="11"/>
          </p:nvPr>
        </p:nvSpPr>
        <p:spPr/>
        <p:txBody>
          <a:bodyPr/>
          <a:lstStyle/>
          <a:p>
            <a:r>
              <a:rPr lang="en-US" dirty="0" smtClean="0"/>
              <a:t>Software Construction          Lecture 2 </a:t>
            </a:r>
            <a:endParaRPr lang="en-US" dirty="0"/>
          </a:p>
        </p:txBody>
      </p:sp>
      <p:sp>
        <p:nvSpPr>
          <p:cNvPr id="6" name="Slide Number Placeholder 5"/>
          <p:cNvSpPr>
            <a:spLocks noGrp="1"/>
          </p:cNvSpPr>
          <p:nvPr>
            <p:ph type="sldNum" sz="quarter" idx="12"/>
          </p:nvPr>
        </p:nvSpPr>
        <p:spPr/>
        <p:txBody>
          <a:bodyPr/>
          <a:lstStyle/>
          <a:p>
            <a:fld id="{8788B67C-5FBA-4700-BED1-0A047FDC042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91EC1A-EB11-43E3-9967-943EAE2658BA}" type="datetime1">
              <a:rPr lang="en-US" smtClean="0"/>
              <a:pPr/>
              <a:t>9/13/2011</a:t>
            </a:fld>
            <a:endParaRPr lang="en-US" dirty="0"/>
          </a:p>
        </p:txBody>
      </p:sp>
      <p:sp>
        <p:nvSpPr>
          <p:cNvPr id="5" name="Footer Placeholder 4"/>
          <p:cNvSpPr>
            <a:spLocks noGrp="1"/>
          </p:cNvSpPr>
          <p:nvPr>
            <p:ph type="ftr" sz="quarter" idx="11"/>
          </p:nvPr>
        </p:nvSpPr>
        <p:spPr/>
        <p:txBody>
          <a:bodyPr/>
          <a:lstStyle/>
          <a:p>
            <a:r>
              <a:rPr lang="en-US" dirty="0" smtClean="0"/>
              <a:t>Software Construction          Lecture 2 </a:t>
            </a:r>
            <a:endParaRPr lang="en-US" dirty="0"/>
          </a:p>
        </p:txBody>
      </p:sp>
      <p:sp>
        <p:nvSpPr>
          <p:cNvPr id="6" name="Slide Number Placeholder 5"/>
          <p:cNvSpPr>
            <a:spLocks noGrp="1"/>
          </p:cNvSpPr>
          <p:nvPr>
            <p:ph type="sldNum" sz="quarter" idx="12"/>
          </p:nvPr>
        </p:nvSpPr>
        <p:spPr/>
        <p:txBody>
          <a:bodyPr/>
          <a:lstStyle/>
          <a:p>
            <a:fld id="{8788B67C-5FBA-4700-BED1-0A047FDC042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7376D9-9199-4961-970D-011DB9DED26C}" type="datetime1">
              <a:rPr lang="en-US" smtClean="0"/>
              <a:pPr/>
              <a:t>9/13/2011</a:t>
            </a:fld>
            <a:endParaRPr lang="en-US" dirty="0"/>
          </a:p>
        </p:txBody>
      </p:sp>
      <p:sp>
        <p:nvSpPr>
          <p:cNvPr id="5" name="Footer Placeholder 4"/>
          <p:cNvSpPr>
            <a:spLocks noGrp="1"/>
          </p:cNvSpPr>
          <p:nvPr>
            <p:ph type="ftr" sz="quarter" idx="11"/>
          </p:nvPr>
        </p:nvSpPr>
        <p:spPr/>
        <p:txBody>
          <a:bodyPr/>
          <a:lstStyle/>
          <a:p>
            <a:r>
              <a:rPr lang="en-US" dirty="0" smtClean="0"/>
              <a:t>Software Construction          Lecture 2 </a:t>
            </a:r>
            <a:endParaRPr lang="en-US" dirty="0"/>
          </a:p>
        </p:txBody>
      </p:sp>
      <p:sp>
        <p:nvSpPr>
          <p:cNvPr id="6" name="Slide Number Placeholder 5"/>
          <p:cNvSpPr>
            <a:spLocks noGrp="1"/>
          </p:cNvSpPr>
          <p:nvPr>
            <p:ph type="sldNum" sz="quarter" idx="12"/>
          </p:nvPr>
        </p:nvSpPr>
        <p:spPr/>
        <p:txBody>
          <a:bodyPr/>
          <a:lstStyle/>
          <a:p>
            <a:fld id="{8788B67C-5FBA-4700-BED1-0A047FDC042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0865C6-B869-4C3A-8F55-E558A743C34E}" type="datetime1">
              <a:rPr lang="en-US" smtClean="0"/>
              <a:pPr/>
              <a:t>9/13/2011</a:t>
            </a:fld>
            <a:endParaRPr lang="en-US" dirty="0"/>
          </a:p>
        </p:txBody>
      </p:sp>
      <p:sp>
        <p:nvSpPr>
          <p:cNvPr id="5" name="Footer Placeholder 4"/>
          <p:cNvSpPr>
            <a:spLocks noGrp="1"/>
          </p:cNvSpPr>
          <p:nvPr>
            <p:ph type="ftr" sz="quarter" idx="11"/>
          </p:nvPr>
        </p:nvSpPr>
        <p:spPr/>
        <p:txBody>
          <a:bodyPr/>
          <a:lstStyle/>
          <a:p>
            <a:r>
              <a:rPr lang="en-US" dirty="0" smtClean="0"/>
              <a:t>Software Construction          Lecture 2 </a:t>
            </a:r>
            <a:endParaRPr lang="en-US" dirty="0"/>
          </a:p>
        </p:txBody>
      </p:sp>
      <p:sp>
        <p:nvSpPr>
          <p:cNvPr id="6" name="Slide Number Placeholder 5"/>
          <p:cNvSpPr>
            <a:spLocks noGrp="1"/>
          </p:cNvSpPr>
          <p:nvPr>
            <p:ph type="sldNum" sz="quarter" idx="12"/>
          </p:nvPr>
        </p:nvSpPr>
        <p:spPr/>
        <p:txBody>
          <a:bodyPr/>
          <a:lstStyle/>
          <a:p>
            <a:fld id="{8788B67C-5FBA-4700-BED1-0A047FDC042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60E4A5-BC55-4345-B3BD-C3BB9BFE6049}" type="datetime1">
              <a:rPr lang="en-US" smtClean="0"/>
              <a:pPr/>
              <a:t>9/13/2011</a:t>
            </a:fld>
            <a:endParaRPr lang="en-US" dirty="0"/>
          </a:p>
        </p:txBody>
      </p:sp>
      <p:sp>
        <p:nvSpPr>
          <p:cNvPr id="6" name="Footer Placeholder 5"/>
          <p:cNvSpPr>
            <a:spLocks noGrp="1"/>
          </p:cNvSpPr>
          <p:nvPr>
            <p:ph type="ftr" sz="quarter" idx="11"/>
          </p:nvPr>
        </p:nvSpPr>
        <p:spPr/>
        <p:txBody>
          <a:bodyPr/>
          <a:lstStyle/>
          <a:p>
            <a:r>
              <a:rPr lang="en-US" dirty="0" smtClean="0"/>
              <a:t>Software Construction          Lecture 2 </a:t>
            </a:r>
            <a:endParaRPr lang="en-US" dirty="0"/>
          </a:p>
        </p:txBody>
      </p:sp>
      <p:sp>
        <p:nvSpPr>
          <p:cNvPr id="7" name="Slide Number Placeholder 6"/>
          <p:cNvSpPr>
            <a:spLocks noGrp="1"/>
          </p:cNvSpPr>
          <p:nvPr>
            <p:ph type="sldNum" sz="quarter" idx="12"/>
          </p:nvPr>
        </p:nvSpPr>
        <p:spPr/>
        <p:txBody>
          <a:bodyPr/>
          <a:lstStyle/>
          <a:p>
            <a:fld id="{8788B67C-5FBA-4700-BED1-0A047FDC042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B7A796-3865-40B9-813E-E6A23CDEB954}" type="datetime1">
              <a:rPr lang="en-US" smtClean="0"/>
              <a:pPr/>
              <a:t>9/13/2011</a:t>
            </a:fld>
            <a:endParaRPr lang="en-US" dirty="0"/>
          </a:p>
        </p:txBody>
      </p:sp>
      <p:sp>
        <p:nvSpPr>
          <p:cNvPr id="8" name="Footer Placeholder 7"/>
          <p:cNvSpPr>
            <a:spLocks noGrp="1"/>
          </p:cNvSpPr>
          <p:nvPr>
            <p:ph type="ftr" sz="quarter" idx="11"/>
          </p:nvPr>
        </p:nvSpPr>
        <p:spPr/>
        <p:txBody>
          <a:bodyPr/>
          <a:lstStyle/>
          <a:p>
            <a:r>
              <a:rPr lang="en-US" dirty="0" smtClean="0"/>
              <a:t>Software Construction          Lecture 2 </a:t>
            </a:r>
            <a:endParaRPr lang="en-US" dirty="0"/>
          </a:p>
        </p:txBody>
      </p:sp>
      <p:sp>
        <p:nvSpPr>
          <p:cNvPr id="9" name="Slide Number Placeholder 8"/>
          <p:cNvSpPr>
            <a:spLocks noGrp="1"/>
          </p:cNvSpPr>
          <p:nvPr>
            <p:ph type="sldNum" sz="quarter" idx="12"/>
          </p:nvPr>
        </p:nvSpPr>
        <p:spPr/>
        <p:txBody>
          <a:bodyPr/>
          <a:lstStyle/>
          <a:p>
            <a:fld id="{8788B67C-5FBA-4700-BED1-0A047FDC042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5DEB93-2CAC-4032-8AA4-BEB378E3CD08}" type="datetime1">
              <a:rPr lang="en-US" smtClean="0"/>
              <a:pPr/>
              <a:t>9/13/2011</a:t>
            </a:fld>
            <a:endParaRPr lang="en-US" dirty="0"/>
          </a:p>
        </p:txBody>
      </p:sp>
      <p:sp>
        <p:nvSpPr>
          <p:cNvPr id="4" name="Footer Placeholder 3"/>
          <p:cNvSpPr>
            <a:spLocks noGrp="1"/>
          </p:cNvSpPr>
          <p:nvPr>
            <p:ph type="ftr" sz="quarter" idx="11"/>
          </p:nvPr>
        </p:nvSpPr>
        <p:spPr/>
        <p:txBody>
          <a:bodyPr/>
          <a:lstStyle/>
          <a:p>
            <a:r>
              <a:rPr lang="en-US" dirty="0" smtClean="0"/>
              <a:t>Software Construction          Lecture 2 </a:t>
            </a:r>
            <a:endParaRPr lang="en-US" dirty="0"/>
          </a:p>
        </p:txBody>
      </p:sp>
      <p:sp>
        <p:nvSpPr>
          <p:cNvPr id="5" name="Slide Number Placeholder 4"/>
          <p:cNvSpPr>
            <a:spLocks noGrp="1"/>
          </p:cNvSpPr>
          <p:nvPr>
            <p:ph type="sldNum" sz="quarter" idx="12"/>
          </p:nvPr>
        </p:nvSpPr>
        <p:spPr/>
        <p:txBody>
          <a:bodyPr/>
          <a:lstStyle/>
          <a:p>
            <a:fld id="{8788B67C-5FBA-4700-BED1-0A047FDC042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A56F67-23A2-468D-A6B5-003ABB84D10D}" type="datetime1">
              <a:rPr lang="en-US" smtClean="0"/>
              <a:pPr/>
              <a:t>9/13/2011</a:t>
            </a:fld>
            <a:endParaRPr lang="en-US" dirty="0"/>
          </a:p>
        </p:txBody>
      </p:sp>
      <p:sp>
        <p:nvSpPr>
          <p:cNvPr id="3" name="Footer Placeholder 2"/>
          <p:cNvSpPr>
            <a:spLocks noGrp="1"/>
          </p:cNvSpPr>
          <p:nvPr>
            <p:ph type="ftr" sz="quarter" idx="11"/>
          </p:nvPr>
        </p:nvSpPr>
        <p:spPr/>
        <p:txBody>
          <a:bodyPr/>
          <a:lstStyle/>
          <a:p>
            <a:r>
              <a:rPr lang="en-US" dirty="0" smtClean="0"/>
              <a:t>Software Construction          Lecture 2 </a:t>
            </a:r>
            <a:endParaRPr lang="en-US" dirty="0"/>
          </a:p>
        </p:txBody>
      </p:sp>
      <p:sp>
        <p:nvSpPr>
          <p:cNvPr id="4" name="Slide Number Placeholder 3"/>
          <p:cNvSpPr>
            <a:spLocks noGrp="1"/>
          </p:cNvSpPr>
          <p:nvPr>
            <p:ph type="sldNum" sz="quarter" idx="12"/>
          </p:nvPr>
        </p:nvSpPr>
        <p:spPr/>
        <p:txBody>
          <a:bodyPr/>
          <a:lstStyle/>
          <a:p>
            <a:fld id="{8788B67C-5FBA-4700-BED1-0A047FDC042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C0A867-D18C-4A58-A2A6-5FBE62B01160}" type="datetime1">
              <a:rPr lang="en-US" smtClean="0"/>
              <a:pPr/>
              <a:t>9/13/2011</a:t>
            </a:fld>
            <a:endParaRPr lang="en-US" dirty="0"/>
          </a:p>
        </p:txBody>
      </p:sp>
      <p:sp>
        <p:nvSpPr>
          <p:cNvPr id="6" name="Footer Placeholder 5"/>
          <p:cNvSpPr>
            <a:spLocks noGrp="1"/>
          </p:cNvSpPr>
          <p:nvPr>
            <p:ph type="ftr" sz="quarter" idx="11"/>
          </p:nvPr>
        </p:nvSpPr>
        <p:spPr/>
        <p:txBody>
          <a:bodyPr/>
          <a:lstStyle/>
          <a:p>
            <a:r>
              <a:rPr lang="en-US" dirty="0" smtClean="0"/>
              <a:t>Software Construction          Lecture 2 </a:t>
            </a:r>
            <a:endParaRPr lang="en-US" dirty="0"/>
          </a:p>
        </p:txBody>
      </p:sp>
      <p:sp>
        <p:nvSpPr>
          <p:cNvPr id="7" name="Slide Number Placeholder 6"/>
          <p:cNvSpPr>
            <a:spLocks noGrp="1"/>
          </p:cNvSpPr>
          <p:nvPr>
            <p:ph type="sldNum" sz="quarter" idx="12"/>
          </p:nvPr>
        </p:nvSpPr>
        <p:spPr/>
        <p:txBody>
          <a:bodyPr/>
          <a:lstStyle/>
          <a:p>
            <a:fld id="{8788B67C-5FBA-4700-BED1-0A047FDC042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B834FF-21A0-4D0F-81AC-D593BA0D9DE0}" type="datetime1">
              <a:rPr lang="en-US" smtClean="0"/>
              <a:pPr/>
              <a:t>9/13/2011</a:t>
            </a:fld>
            <a:endParaRPr lang="en-US" dirty="0"/>
          </a:p>
        </p:txBody>
      </p:sp>
      <p:sp>
        <p:nvSpPr>
          <p:cNvPr id="6" name="Footer Placeholder 5"/>
          <p:cNvSpPr>
            <a:spLocks noGrp="1"/>
          </p:cNvSpPr>
          <p:nvPr>
            <p:ph type="ftr" sz="quarter" idx="11"/>
          </p:nvPr>
        </p:nvSpPr>
        <p:spPr/>
        <p:txBody>
          <a:bodyPr/>
          <a:lstStyle/>
          <a:p>
            <a:r>
              <a:rPr lang="en-US" dirty="0" smtClean="0"/>
              <a:t>Software Construction          Lecture 2 </a:t>
            </a:r>
            <a:endParaRPr lang="en-US" dirty="0"/>
          </a:p>
        </p:txBody>
      </p:sp>
      <p:sp>
        <p:nvSpPr>
          <p:cNvPr id="7" name="Slide Number Placeholder 6"/>
          <p:cNvSpPr>
            <a:spLocks noGrp="1"/>
          </p:cNvSpPr>
          <p:nvPr>
            <p:ph type="sldNum" sz="quarter" idx="12"/>
          </p:nvPr>
        </p:nvSpPr>
        <p:spPr/>
        <p:txBody>
          <a:bodyPr/>
          <a:lstStyle/>
          <a:p>
            <a:fld id="{8788B67C-5FBA-4700-BED1-0A047FDC042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2ACDBB-49A9-447D-AB88-BCD7077BCA21}" type="datetime1">
              <a:rPr lang="en-US" smtClean="0"/>
              <a:pPr/>
              <a:t>9/13/2011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Software Construction          Lecture 2 </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88B67C-5FBA-4700-BED1-0A047FDC042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30625" t="41574" r="12500" b="23438"/>
          <a:stretch>
            <a:fillRect/>
          </a:stretch>
        </p:blipFill>
        <p:spPr bwMode="auto">
          <a:xfrm>
            <a:off x="304800" y="1524000"/>
            <a:ext cx="9034072" cy="48768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r>
              <a:rPr lang="en-US" dirty="0" smtClean="0"/>
              <a:t>Software Construction          Lecture 2 </a:t>
            </a:r>
            <a:endParaRPr lang="en-US" dirty="0"/>
          </a:p>
        </p:txBody>
      </p:sp>
      <p:sp>
        <p:nvSpPr>
          <p:cNvPr id="6" name="Date Placeholder 5"/>
          <p:cNvSpPr>
            <a:spLocks noGrp="1"/>
          </p:cNvSpPr>
          <p:nvPr>
            <p:ph type="dt" sz="half" idx="10"/>
          </p:nvPr>
        </p:nvSpPr>
        <p:spPr/>
        <p:txBody>
          <a:bodyPr/>
          <a:lstStyle/>
          <a:p>
            <a:fld id="{3EA4220C-EA44-4C88-9050-76633DBA7CD6}" type="datetime1">
              <a:rPr lang="en-US" smtClean="0"/>
              <a:pPr/>
              <a:t>9/13/2011</a:t>
            </a:fld>
            <a:endParaRPr lang="en-US" dirty="0"/>
          </a:p>
        </p:txBody>
      </p:sp>
      <p:sp>
        <p:nvSpPr>
          <p:cNvPr id="7" name="Slide Number Placeholder 6"/>
          <p:cNvSpPr>
            <a:spLocks noGrp="1"/>
          </p:cNvSpPr>
          <p:nvPr>
            <p:ph type="sldNum" sz="quarter" idx="12"/>
          </p:nvPr>
        </p:nvSpPr>
        <p:spPr/>
        <p:txBody>
          <a:bodyPr/>
          <a:lstStyle/>
          <a:p>
            <a:fld id="{8788B67C-5FBA-4700-BED1-0A047FDC042E}" type="slidenum">
              <a:rPr lang="en-US" smtClean="0"/>
              <a:pPr/>
              <a:t>1</a:t>
            </a:fld>
            <a:endParaRPr lang="en-US" dirty="0"/>
          </a:p>
        </p:txBody>
      </p:sp>
      <p:sp>
        <p:nvSpPr>
          <p:cNvPr id="8" name="TextBox 7"/>
          <p:cNvSpPr txBox="1"/>
          <p:nvPr/>
        </p:nvSpPr>
        <p:spPr>
          <a:xfrm>
            <a:off x="2743200" y="5715000"/>
            <a:ext cx="3962400" cy="646331"/>
          </a:xfrm>
          <a:prstGeom prst="rect">
            <a:avLst/>
          </a:prstGeom>
          <a:noFill/>
        </p:spPr>
        <p:txBody>
          <a:bodyPr wrap="square" rtlCol="0">
            <a:spAutoFit/>
          </a:bodyPr>
          <a:lstStyle/>
          <a:p>
            <a:pPr algn="ctr"/>
            <a:r>
              <a:rPr lang="en-US" dirty="0" smtClean="0"/>
              <a:t>LECTURE 2 </a:t>
            </a:r>
          </a:p>
          <a:p>
            <a:pPr algn="ctr"/>
            <a:r>
              <a:rPr lang="en-US" dirty="0" err="1" smtClean="0"/>
              <a:t>Engr</a:t>
            </a:r>
            <a:r>
              <a:rPr lang="en-US" dirty="0" smtClean="0"/>
              <a:t> </a:t>
            </a:r>
            <a:r>
              <a:rPr lang="en-US" dirty="0" err="1" smtClean="0"/>
              <a:t>Huma</a:t>
            </a:r>
            <a:r>
              <a:rPr lang="en-US" dirty="0" smtClean="0"/>
              <a:t> </a:t>
            </a:r>
            <a:r>
              <a:rPr lang="en-US" dirty="0" err="1" smtClean="0"/>
              <a:t>Ayub</a:t>
            </a:r>
            <a:r>
              <a:rPr lang="en-US" dirty="0" smtClean="0"/>
              <a:t> Vine</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A56F67-23A2-468D-A6B5-003ABB84D10D}" type="datetime1">
              <a:rPr lang="en-US" smtClean="0"/>
              <a:pPr/>
              <a:t>9/13/2011</a:t>
            </a:fld>
            <a:endParaRPr lang="en-US" dirty="0"/>
          </a:p>
        </p:txBody>
      </p:sp>
      <p:sp>
        <p:nvSpPr>
          <p:cNvPr id="3" name="Footer Placeholder 2"/>
          <p:cNvSpPr>
            <a:spLocks noGrp="1"/>
          </p:cNvSpPr>
          <p:nvPr>
            <p:ph type="ftr" sz="quarter" idx="11"/>
          </p:nvPr>
        </p:nvSpPr>
        <p:spPr/>
        <p:txBody>
          <a:bodyPr/>
          <a:lstStyle/>
          <a:p>
            <a:r>
              <a:rPr lang="en-US" smtClean="0"/>
              <a:t>Software Construction          Lecture 2 </a:t>
            </a:r>
            <a:endParaRPr lang="en-US" dirty="0"/>
          </a:p>
        </p:txBody>
      </p:sp>
      <p:sp>
        <p:nvSpPr>
          <p:cNvPr id="4" name="Slide Number Placeholder 3"/>
          <p:cNvSpPr>
            <a:spLocks noGrp="1"/>
          </p:cNvSpPr>
          <p:nvPr>
            <p:ph type="sldNum" sz="quarter" idx="12"/>
          </p:nvPr>
        </p:nvSpPr>
        <p:spPr/>
        <p:txBody>
          <a:bodyPr/>
          <a:lstStyle/>
          <a:p>
            <a:fld id="{8788B67C-5FBA-4700-BED1-0A047FDC042E}" type="slidenum">
              <a:rPr lang="en-US" smtClean="0"/>
              <a:pPr/>
              <a:t>10</a:t>
            </a:fld>
            <a:endParaRPr lang="en-US" dirty="0"/>
          </a:p>
        </p:txBody>
      </p:sp>
      <p:sp>
        <p:nvSpPr>
          <p:cNvPr id="5" name="TextBox 4"/>
          <p:cNvSpPr txBox="1"/>
          <p:nvPr/>
        </p:nvSpPr>
        <p:spPr>
          <a:xfrm>
            <a:off x="762000" y="304800"/>
            <a:ext cx="7696200" cy="1077218"/>
          </a:xfrm>
          <a:prstGeom prst="rect">
            <a:avLst/>
          </a:prstGeom>
          <a:noFill/>
        </p:spPr>
        <p:txBody>
          <a:bodyPr wrap="square" rtlCol="0">
            <a:spAutoFit/>
          </a:bodyPr>
          <a:lstStyle/>
          <a:p>
            <a:r>
              <a:rPr lang="en-US" sz="3200" dirty="0" smtClean="0"/>
              <a:t>                     </a:t>
            </a:r>
            <a:r>
              <a:rPr lang="en-US" sz="3200" dirty="0" smtClean="0">
                <a:solidFill>
                  <a:srgbClr val="FF0000"/>
                </a:solidFill>
              </a:rPr>
              <a:t>A Little Bit Review : </a:t>
            </a:r>
          </a:p>
          <a:p>
            <a:r>
              <a:rPr lang="en-US" sz="3200" dirty="0" smtClean="0">
                <a:solidFill>
                  <a:srgbClr val="FF0000"/>
                </a:solidFill>
              </a:rPr>
              <a:t>Object-Oriented Systems Analysis and Design </a:t>
            </a:r>
            <a:endParaRPr lang="en-US" sz="3200" dirty="0">
              <a:solidFill>
                <a:srgbClr val="FF0000"/>
              </a:solidFill>
            </a:endParaRPr>
          </a:p>
        </p:txBody>
      </p:sp>
      <p:sp>
        <p:nvSpPr>
          <p:cNvPr id="6" name="TextBox 5"/>
          <p:cNvSpPr txBox="1"/>
          <p:nvPr/>
        </p:nvSpPr>
        <p:spPr>
          <a:xfrm>
            <a:off x="838200" y="2133600"/>
            <a:ext cx="8153400" cy="4031873"/>
          </a:xfrm>
          <a:prstGeom prst="rect">
            <a:avLst/>
          </a:prstGeom>
          <a:noFill/>
        </p:spPr>
        <p:txBody>
          <a:bodyPr wrap="square" rtlCol="0">
            <a:spAutoFit/>
          </a:bodyPr>
          <a:lstStyle/>
          <a:p>
            <a:pPr>
              <a:buFont typeface="Arial" pitchFamily="34" charset="0"/>
              <a:buChar char="•"/>
            </a:pPr>
            <a:r>
              <a:rPr lang="en-US" sz="3200" dirty="0" smtClean="0"/>
              <a:t>Object-oriented (o-o) techniques work well in situations where complicated systems are undergoing continuous maintenance, adaptation, and design.</a:t>
            </a:r>
          </a:p>
          <a:p>
            <a:endParaRPr lang="en-US" sz="3200" dirty="0" smtClean="0"/>
          </a:p>
          <a:p>
            <a:pPr>
              <a:buFont typeface="Arial" pitchFamily="34" charset="0"/>
              <a:buChar char="•"/>
            </a:pPr>
            <a:r>
              <a:rPr lang="en-US" sz="3200" dirty="0" smtClean="0"/>
              <a:t>The Unified Modeling Language (UML) is an industry standard for modeling object-oriented systems.</a:t>
            </a:r>
            <a:endParaRPr lang="en-US" sz="3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A56F67-23A2-468D-A6B5-003ABB84D10D}" type="datetime1">
              <a:rPr lang="en-US" smtClean="0"/>
              <a:pPr/>
              <a:t>9/13/2011</a:t>
            </a:fld>
            <a:endParaRPr lang="en-US" dirty="0"/>
          </a:p>
        </p:txBody>
      </p:sp>
      <p:sp>
        <p:nvSpPr>
          <p:cNvPr id="3" name="Footer Placeholder 2"/>
          <p:cNvSpPr>
            <a:spLocks noGrp="1"/>
          </p:cNvSpPr>
          <p:nvPr>
            <p:ph type="ftr" sz="quarter" idx="11"/>
          </p:nvPr>
        </p:nvSpPr>
        <p:spPr/>
        <p:txBody>
          <a:bodyPr/>
          <a:lstStyle/>
          <a:p>
            <a:r>
              <a:rPr lang="en-US" smtClean="0"/>
              <a:t>Software Construction          Lecture 2 </a:t>
            </a:r>
            <a:endParaRPr lang="en-US" dirty="0"/>
          </a:p>
        </p:txBody>
      </p:sp>
      <p:sp>
        <p:nvSpPr>
          <p:cNvPr id="4" name="Slide Number Placeholder 3"/>
          <p:cNvSpPr>
            <a:spLocks noGrp="1"/>
          </p:cNvSpPr>
          <p:nvPr>
            <p:ph type="sldNum" sz="quarter" idx="12"/>
          </p:nvPr>
        </p:nvSpPr>
        <p:spPr/>
        <p:txBody>
          <a:bodyPr/>
          <a:lstStyle/>
          <a:p>
            <a:fld id="{8788B67C-5FBA-4700-BED1-0A047FDC042E}" type="slidenum">
              <a:rPr lang="en-US" smtClean="0"/>
              <a:pPr/>
              <a:t>11</a:t>
            </a:fld>
            <a:endParaRPr lang="en-US" dirty="0"/>
          </a:p>
        </p:txBody>
      </p:sp>
      <p:pic>
        <p:nvPicPr>
          <p:cNvPr id="8194" name="Picture 2"/>
          <p:cNvPicPr>
            <a:picLocks noChangeAspect="1" noChangeArrowheads="1"/>
          </p:cNvPicPr>
          <p:nvPr/>
        </p:nvPicPr>
        <p:blipFill>
          <a:blip r:embed="rId2" cstate="print"/>
          <a:srcRect l="18125" t="23438" r="16250" b="29687"/>
          <a:stretch>
            <a:fillRect/>
          </a:stretch>
        </p:blipFill>
        <p:spPr bwMode="auto">
          <a:xfrm>
            <a:off x="609600" y="152400"/>
            <a:ext cx="80010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A56F67-23A2-468D-A6B5-003ABB84D10D}" type="datetime1">
              <a:rPr lang="en-US" smtClean="0"/>
              <a:pPr/>
              <a:t>9/13/2011</a:t>
            </a:fld>
            <a:endParaRPr lang="en-US" dirty="0"/>
          </a:p>
        </p:txBody>
      </p:sp>
      <p:sp>
        <p:nvSpPr>
          <p:cNvPr id="3" name="Footer Placeholder 2"/>
          <p:cNvSpPr>
            <a:spLocks noGrp="1"/>
          </p:cNvSpPr>
          <p:nvPr>
            <p:ph type="ftr" sz="quarter" idx="11"/>
          </p:nvPr>
        </p:nvSpPr>
        <p:spPr/>
        <p:txBody>
          <a:bodyPr/>
          <a:lstStyle/>
          <a:p>
            <a:r>
              <a:rPr lang="en-US" smtClean="0"/>
              <a:t>Software Construction          Lecture 2 </a:t>
            </a:r>
            <a:endParaRPr lang="en-US" dirty="0"/>
          </a:p>
        </p:txBody>
      </p:sp>
      <p:sp>
        <p:nvSpPr>
          <p:cNvPr id="4" name="Slide Number Placeholder 3"/>
          <p:cNvSpPr>
            <a:spLocks noGrp="1"/>
          </p:cNvSpPr>
          <p:nvPr>
            <p:ph type="sldNum" sz="quarter" idx="12"/>
          </p:nvPr>
        </p:nvSpPr>
        <p:spPr/>
        <p:txBody>
          <a:bodyPr/>
          <a:lstStyle/>
          <a:p>
            <a:fld id="{8788B67C-5FBA-4700-BED1-0A047FDC042E}" type="slidenum">
              <a:rPr lang="en-US" smtClean="0"/>
              <a:pPr/>
              <a:t>12</a:t>
            </a:fld>
            <a:endParaRPr lang="en-US" dirty="0"/>
          </a:p>
        </p:txBody>
      </p:sp>
      <p:pic>
        <p:nvPicPr>
          <p:cNvPr id="9218" name="Picture 2"/>
          <p:cNvPicPr>
            <a:picLocks noChangeAspect="1" noChangeArrowheads="1"/>
          </p:cNvPicPr>
          <p:nvPr/>
        </p:nvPicPr>
        <p:blipFill>
          <a:blip r:embed="rId2" cstate="print"/>
          <a:srcRect l="16250" t="22656" r="11875" b="21875"/>
          <a:stretch>
            <a:fillRect/>
          </a:stretch>
        </p:blipFill>
        <p:spPr bwMode="auto">
          <a:xfrm>
            <a:off x="0" y="0"/>
            <a:ext cx="87630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A56F67-23A2-468D-A6B5-003ABB84D10D}" type="datetime1">
              <a:rPr lang="en-US" smtClean="0"/>
              <a:pPr/>
              <a:t>9/13/2011</a:t>
            </a:fld>
            <a:endParaRPr lang="en-US" dirty="0"/>
          </a:p>
        </p:txBody>
      </p:sp>
      <p:sp>
        <p:nvSpPr>
          <p:cNvPr id="3" name="Footer Placeholder 2"/>
          <p:cNvSpPr>
            <a:spLocks noGrp="1"/>
          </p:cNvSpPr>
          <p:nvPr>
            <p:ph type="ftr" sz="quarter" idx="11"/>
          </p:nvPr>
        </p:nvSpPr>
        <p:spPr/>
        <p:txBody>
          <a:bodyPr/>
          <a:lstStyle/>
          <a:p>
            <a:r>
              <a:rPr lang="en-US" smtClean="0"/>
              <a:t>Software Construction          Lecture 2 </a:t>
            </a:r>
            <a:endParaRPr lang="en-US" dirty="0"/>
          </a:p>
        </p:txBody>
      </p:sp>
      <p:sp>
        <p:nvSpPr>
          <p:cNvPr id="4" name="Slide Number Placeholder 3"/>
          <p:cNvSpPr>
            <a:spLocks noGrp="1"/>
          </p:cNvSpPr>
          <p:nvPr>
            <p:ph type="sldNum" sz="quarter" idx="12"/>
          </p:nvPr>
        </p:nvSpPr>
        <p:spPr/>
        <p:txBody>
          <a:bodyPr/>
          <a:lstStyle/>
          <a:p>
            <a:fld id="{8788B67C-5FBA-4700-BED1-0A047FDC042E}" type="slidenum">
              <a:rPr lang="en-US" smtClean="0"/>
              <a:pPr/>
              <a:t>13</a:t>
            </a:fld>
            <a:endParaRPr lang="en-US" dirty="0"/>
          </a:p>
        </p:txBody>
      </p:sp>
      <p:pic>
        <p:nvPicPr>
          <p:cNvPr id="10242" name="Picture 2"/>
          <p:cNvPicPr>
            <a:picLocks noChangeAspect="1" noChangeArrowheads="1"/>
          </p:cNvPicPr>
          <p:nvPr/>
        </p:nvPicPr>
        <p:blipFill>
          <a:blip r:embed="rId2" cstate="print"/>
          <a:srcRect l="15000" t="20313" r="12500" b="17187"/>
          <a:stretch>
            <a:fillRect/>
          </a:stretch>
        </p:blipFill>
        <p:spPr bwMode="auto">
          <a:xfrm>
            <a:off x="0" y="0"/>
            <a:ext cx="8839200"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A56F67-23A2-468D-A6B5-003ABB84D10D}" type="datetime1">
              <a:rPr lang="en-US" smtClean="0"/>
              <a:pPr/>
              <a:t>9/13/2011</a:t>
            </a:fld>
            <a:endParaRPr lang="en-US" dirty="0"/>
          </a:p>
        </p:txBody>
      </p:sp>
      <p:sp>
        <p:nvSpPr>
          <p:cNvPr id="3" name="Footer Placeholder 2"/>
          <p:cNvSpPr>
            <a:spLocks noGrp="1"/>
          </p:cNvSpPr>
          <p:nvPr>
            <p:ph type="ftr" sz="quarter" idx="11"/>
          </p:nvPr>
        </p:nvSpPr>
        <p:spPr/>
        <p:txBody>
          <a:bodyPr/>
          <a:lstStyle/>
          <a:p>
            <a:r>
              <a:rPr lang="en-US" smtClean="0"/>
              <a:t>Software Construction          Lecture 2 </a:t>
            </a:r>
            <a:endParaRPr lang="en-US" dirty="0"/>
          </a:p>
        </p:txBody>
      </p:sp>
      <p:sp>
        <p:nvSpPr>
          <p:cNvPr id="4" name="Slide Number Placeholder 3"/>
          <p:cNvSpPr>
            <a:spLocks noGrp="1"/>
          </p:cNvSpPr>
          <p:nvPr>
            <p:ph type="sldNum" sz="quarter" idx="12"/>
          </p:nvPr>
        </p:nvSpPr>
        <p:spPr/>
        <p:txBody>
          <a:bodyPr/>
          <a:lstStyle/>
          <a:p>
            <a:fld id="{8788B67C-5FBA-4700-BED1-0A047FDC042E}" type="slidenum">
              <a:rPr lang="en-US" smtClean="0"/>
              <a:pPr/>
              <a:t>14</a:t>
            </a:fld>
            <a:endParaRPr lang="en-US" dirty="0"/>
          </a:p>
        </p:txBody>
      </p:sp>
      <p:pic>
        <p:nvPicPr>
          <p:cNvPr id="11266" name="Picture 2"/>
          <p:cNvPicPr>
            <a:picLocks noChangeAspect="1" noChangeArrowheads="1"/>
          </p:cNvPicPr>
          <p:nvPr/>
        </p:nvPicPr>
        <p:blipFill>
          <a:blip r:embed="rId2" cstate="print"/>
          <a:srcRect l="16250" t="24219" r="18750" b="17187"/>
          <a:stretch>
            <a:fillRect/>
          </a:stretch>
        </p:blipFill>
        <p:spPr bwMode="auto">
          <a:xfrm>
            <a:off x="152400" y="152400"/>
            <a:ext cx="79248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A56F67-23A2-468D-A6B5-003ABB84D10D}" type="datetime1">
              <a:rPr lang="en-US" smtClean="0"/>
              <a:pPr/>
              <a:t>9/13/2011</a:t>
            </a:fld>
            <a:endParaRPr lang="en-US" dirty="0"/>
          </a:p>
        </p:txBody>
      </p:sp>
      <p:sp>
        <p:nvSpPr>
          <p:cNvPr id="3" name="Footer Placeholder 2"/>
          <p:cNvSpPr>
            <a:spLocks noGrp="1"/>
          </p:cNvSpPr>
          <p:nvPr>
            <p:ph type="ftr" sz="quarter" idx="11"/>
          </p:nvPr>
        </p:nvSpPr>
        <p:spPr/>
        <p:txBody>
          <a:bodyPr/>
          <a:lstStyle/>
          <a:p>
            <a:r>
              <a:rPr lang="en-US" smtClean="0"/>
              <a:t>Software Construction          Lecture 2 </a:t>
            </a:r>
            <a:endParaRPr lang="en-US" dirty="0"/>
          </a:p>
        </p:txBody>
      </p:sp>
      <p:sp>
        <p:nvSpPr>
          <p:cNvPr id="4" name="Slide Number Placeholder 3"/>
          <p:cNvSpPr>
            <a:spLocks noGrp="1"/>
          </p:cNvSpPr>
          <p:nvPr>
            <p:ph type="sldNum" sz="quarter" idx="12"/>
          </p:nvPr>
        </p:nvSpPr>
        <p:spPr/>
        <p:txBody>
          <a:bodyPr/>
          <a:lstStyle/>
          <a:p>
            <a:fld id="{8788B67C-5FBA-4700-BED1-0A047FDC042E}" type="slidenum">
              <a:rPr lang="en-US" smtClean="0"/>
              <a:pPr/>
              <a:t>15</a:t>
            </a:fld>
            <a:endParaRPr lang="en-US" dirty="0"/>
          </a:p>
        </p:txBody>
      </p:sp>
      <p:pic>
        <p:nvPicPr>
          <p:cNvPr id="12290" name="Picture 2"/>
          <p:cNvPicPr>
            <a:picLocks noChangeAspect="1" noChangeArrowheads="1"/>
          </p:cNvPicPr>
          <p:nvPr/>
        </p:nvPicPr>
        <p:blipFill>
          <a:blip r:embed="rId2" cstate="print"/>
          <a:srcRect l="15000" t="21875" r="13125" b="17188"/>
          <a:stretch>
            <a:fillRect/>
          </a:stretch>
        </p:blipFill>
        <p:spPr bwMode="auto">
          <a:xfrm>
            <a:off x="152400" y="0"/>
            <a:ext cx="8763000" cy="594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A56F67-23A2-468D-A6B5-003ABB84D10D}" type="datetime1">
              <a:rPr lang="en-US" smtClean="0"/>
              <a:pPr/>
              <a:t>9/13/2011</a:t>
            </a:fld>
            <a:endParaRPr lang="en-US" dirty="0"/>
          </a:p>
        </p:txBody>
      </p:sp>
      <p:sp>
        <p:nvSpPr>
          <p:cNvPr id="3" name="Footer Placeholder 2"/>
          <p:cNvSpPr>
            <a:spLocks noGrp="1"/>
          </p:cNvSpPr>
          <p:nvPr>
            <p:ph type="ftr" sz="quarter" idx="11"/>
          </p:nvPr>
        </p:nvSpPr>
        <p:spPr/>
        <p:txBody>
          <a:bodyPr/>
          <a:lstStyle/>
          <a:p>
            <a:r>
              <a:rPr lang="en-US" smtClean="0"/>
              <a:t>Software Construction          Lecture 2 </a:t>
            </a:r>
            <a:endParaRPr lang="en-US" dirty="0"/>
          </a:p>
        </p:txBody>
      </p:sp>
      <p:sp>
        <p:nvSpPr>
          <p:cNvPr id="4" name="Slide Number Placeholder 3"/>
          <p:cNvSpPr>
            <a:spLocks noGrp="1"/>
          </p:cNvSpPr>
          <p:nvPr>
            <p:ph type="sldNum" sz="quarter" idx="12"/>
          </p:nvPr>
        </p:nvSpPr>
        <p:spPr/>
        <p:txBody>
          <a:bodyPr/>
          <a:lstStyle/>
          <a:p>
            <a:fld id="{8788B67C-5FBA-4700-BED1-0A047FDC042E}" type="slidenum">
              <a:rPr lang="en-US" smtClean="0"/>
              <a:pPr/>
              <a:t>16</a:t>
            </a:fld>
            <a:endParaRPr lang="en-US" dirty="0"/>
          </a:p>
        </p:txBody>
      </p:sp>
      <p:pic>
        <p:nvPicPr>
          <p:cNvPr id="7170" name="Picture 2"/>
          <p:cNvPicPr>
            <a:picLocks noChangeAspect="1" noChangeArrowheads="1"/>
          </p:cNvPicPr>
          <p:nvPr/>
        </p:nvPicPr>
        <p:blipFill>
          <a:blip r:embed="rId2" cstate="print"/>
          <a:srcRect l="22500" t="36719" r="13750" b="25000"/>
          <a:stretch>
            <a:fillRect/>
          </a:stretch>
        </p:blipFill>
        <p:spPr bwMode="auto">
          <a:xfrm>
            <a:off x="152400" y="1371600"/>
            <a:ext cx="7772400" cy="3733800"/>
          </a:xfrm>
          <a:prstGeom prst="rect">
            <a:avLst/>
          </a:prstGeom>
          <a:noFill/>
          <a:ln w="9525">
            <a:noFill/>
            <a:miter lim="800000"/>
            <a:headEnd/>
            <a:tailEnd/>
          </a:ln>
        </p:spPr>
      </p:pic>
      <p:sp>
        <p:nvSpPr>
          <p:cNvPr id="6" name="TextBox 5"/>
          <p:cNvSpPr txBox="1"/>
          <p:nvPr/>
        </p:nvSpPr>
        <p:spPr>
          <a:xfrm>
            <a:off x="2209800" y="152400"/>
            <a:ext cx="4724400" cy="707886"/>
          </a:xfrm>
          <a:prstGeom prst="rect">
            <a:avLst/>
          </a:prstGeom>
          <a:noFill/>
        </p:spPr>
        <p:txBody>
          <a:bodyPr wrap="square" rtlCol="0">
            <a:spAutoFit/>
          </a:bodyPr>
          <a:lstStyle/>
          <a:p>
            <a:r>
              <a:rPr lang="en-US" sz="4000" dirty="0" smtClean="0">
                <a:solidFill>
                  <a:srgbClr val="FF0000"/>
                </a:solidFill>
              </a:rPr>
              <a:t>Practical Tool: UML</a:t>
            </a:r>
            <a:endParaRPr lang="en-US" sz="4000" dirty="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A56F67-23A2-468D-A6B5-003ABB84D10D}" type="datetime1">
              <a:rPr lang="en-US" smtClean="0"/>
              <a:pPr/>
              <a:t>9/13/2011</a:t>
            </a:fld>
            <a:endParaRPr lang="en-US" dirty="0"/>
          </a:p>
        </p:txBody>
      </p:sp>
      <p:sp>
        <p:nvSpPr>
          <p:cNvPr id="3" name="Footer Placeholder 2"/>
          <p:cNvSpPr>
            <a:spLocks noGrp="1"/>
          </p:cNvSpPr>
          <p:nvPr>
            <p:ph type="ftr" sz="quarter" idx="11"/>
          </p:nvPr>
        </p:nvSpPr>
        <p:spPr/>
        <p:txBody>
          <a:bodyPr/>
          <a:lstStyle/>
          <a:p>
            <a:r>
              <a:rPr lang="en-US" smtClean="0"/>
              <a:t>Software Construction          Lecture 2 </a:t>
            </a:r>
            <a:endParaRPr lang="en-US" dirty="0"/>
          </a:p>
        </p:txBody>
      </p:sp>
      <p:sp>
        <p:nvSpPr>
          <p:cNvPr id="4" name="Slide Number Placeholder 3"/>
          <p:cNvSpPr>
            <a:spLocks noGrp="1"/>
          </p:cNvSpPr>
          <p:nvPr>
            <p:ph type="sldNum" sz="quarter" idx="12"/>
          </p:nvPr>
        </p:nvSpPr>
        <p:spPr/>
        <p:txBody>
          <a:bodyPr/>
          <a:lstStyle/>
          <a:p>
            <a:fld id="{8788B67C-5FBA-4700-BED1-0A047FDC042E}" type="slidenum">
              <a:rPr lang="en-US" smtClean="0"/>
              <a:pPr/>
              <a:t>17</a:t>
            </a:fld>
            <a:endParaRPr lang="en-US" dirty="0"/>
          </a:p>
        </p:txBody>
      </p:sp>
      <p:pic>
        <p:nvPicPr>
          <p:cNvPr id="2050" name="Picture 2"/>
          <p:cNvPicPr>
            <a:picLocks noChangeAspect="1" noChangeArrowheads="1"/>
          </p:cNvPicPr>
          <p:nvPr/>
        </p:nvPicPr>
        <p:blipFill>
          <a:blip r:embed="rId2" cstate="print"/>
          <a:srcRect l="29375" t="22656" r="7500" b="19531"/>
          <a:stretch>
            <a:fillRect/>
          </a:stretch>
        </p:blipFill>
        <p:spPr bwMode="auto">
          <a:xfrm>
            <a:off x="152400" y="304800"/>
            <a:ext cx="8686800"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A56F67-23A2-468D-A6B5-003ABB84D10D}" type="datetime1">
              <a:rPr lang="en-US" smtClean="0"/>
              <a:pPr/>
              <a:t>9/13/2011</a:t>
            </a:fld>
            <a:endParaRPr lang="en-US" dirty="0"/>
          </a:p>
        </p:txBody>
      </p:sp>
      <p:sp>
        <p:nvSpPr>
          <p:cNvPr id="3" name="Footer Placeholder 2"/>
          <p:cNvSpPr>
            <a:spLocks noGrp="1"/>
          </p:cNvSpPr>
          <p:nvPr>
            <p:ph type="ftr" sz="quarter" idx="11"/>
          </p:nvPr>
        </p:nvSpPr>
        <p:spPr/>
        <p:txBody>
          <a:bodyPr/>
          <a:lstStyle/>
          <a:p>
            <a:r>
              <a:rPr lang="en-US" smtClean="0"/>
              <a:t>Software Construction          Lecture 2 </a:t>
            </a:r>
            <a:endParaRPr lang="en-US" dirty="0"/>
          </a:p>
        </p:txBody>
      </p:sp>
      <p:sp>
        <p:nvSpPr>
          <p:cNvPr id="4" name="Slide Number Placeholder 3"/>
          <p:cNvSpPr>
            <a:spLocks noGrp="1"/>
          </p:cNvSpPr>
          <p:nvPr>
            <p:ph type="sldNum" sz="quarter" idx="12"/>
          </p:nvPr>
        </p:nvSpPr>
        <p:spPr/>
        <p:txBody>
          <a:bodyPr/>
          <a:lstStyle/>
          <a:p>
            <a:fld id="{8788B67C-5FBA-4700-BED1-0A047FDC042E}" type="slidenum">
              <a:rPr lang="en-US" smtClean="0"/>
              <a:pPr/>
              <a:t>18</a:t>
            </a:fld>
            <a:endParaRPr lang="en-US" dirty="0"/>
          </a:p>
        </p:txBody>
      </p:sp>
      <p:pic>
        <p:nvPicPr>
          <p:cNvPr id="3074" name="Picture 2"/>
          <p:cNvPicPr>
            <a:picLocks noChangeAspect="1" noChangeArrowheads="1"/>
          </p:cNvPicPr>
          <p:nvPr/>
        </p:nvPicPr>
        <p:blipFill>
          <a:blip r:embed="rId2" cstate="print"/>
          <a:srcRect l="17500" t="23438" r="15000" b="32812"/>
          <a:stretch>
            <a:fillRect/>
          </a:stretch>
        </p:blipFill>
        <p:spPr bwMode="auto">
          <a:xfrm>
            <a:off x="152400" y="914400"/>
            <a:ext cx="8991600" cy="4662311"/>
          </a:xfrm>
          <a:prstGeom prst="rect">
            <a:avLst/>
          </a:prstGeom>
          <a:noFill/>
          <a:ln w="9525">
            <a:noFill/>
            <a:miter lim="800000"/>
            <a:headEnd/>
            <a:tailEnd/>
          </a:ln>
        </p:spPr>
      </p:pic>
      <p:sp>
        <p:nvSpPr>
          <p:cNvPr id="6" name="TextBox 5"/>
          <p:cNvSpPr txBox="1"/>
          <p:nvPr/>
        </p:nvSpPr>
        <p:spPr>
          <a:xfrm>
            <a:off x="3962400" y="3352800"/>
            <a:ext cx="4572000" cy="646331"/>
          </a:xfrm>
          <a:prstGeom prst="rect">
            <a:avLst/>
          </a:prstGeom>
          <a:noFill/>
        </p:spPr>
        <p:txBody>
          <a:bodyPr wrap="square" rtlCol="0">
            <a:spAutoFit/>
          </a:bodyPr>
          <a:lstStyle/>
          <a:p>
            <a:r>
              <a:rPr lang="en-US" dirty="0" smtClean="0"/>
              <a:t>Sequence diagram and activity diagram</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A56F67-23A2-468D-A6B5-003ABB84D10D}" type="datetime1">
              <a:rPr lang="en-US" smtClean="0"/>
              <a:pPr/>
              <a:t>9/13/2011</a:t>
            </a:fld>
            <a:endParaRPr lang="en-US" dirty="0"/>
          </a:p>
        </p:txBody>
      </p:sp>
      <p:sp>
        <p:nvSpPr>
          <p:cNvPr id="3" name="Footer Placeholder 2"/>
          <p:cNvSpPr>
            <a:spLocks noGrp="1"/>
          </p:cNvSpPr>
          <p:nvPr>
            <p:ph type="ftr" sz="quarter" idx="11"/>
          </p:nvPr>
        </p:nvSpPr>
        <p:spPr/>
        <p:txBody>
          <a:bodyPr/>
          <a:lstStyle/>
          <a:p>
            <a:r>
              <a:rPr lang="en-US" smtClean="0"/>
              <a:t>Software Construction          Lecture 2 </a:t>
            </a:r>
            <a:endParaRPr lang="en-US" dirty="0"/>
          </a:p>
        </p:txBody>
      </p:sp>
      <p:sp>
        <p:nvSpPr>
          <p:cNvPr id="4" name="Slide Number Placeholder 3"/>
          <p:cNvSpPr>
            <a:spLocks noGrp="1"/>
          </p:cNvSpPr>
          <p:nvPr>
            <p:ph type="sldNum" sz="quarter" idx="12"/>
          </p:nvPr>
        </p:nvSpPr>
        <p:spPr/>
        <p:txBody>
          <a:bodyPr/>
          <a:lstStyle/>
          <a:p>
            <a:fld id="{8788B67C-5FBA-4700-BED1-0A047FDC042E}" type="slidenum">
              <a:rPr lang="en-US" smtClean="0"/>
              <a:pPr/>
              <a:t>19</a:t>
            </a:fld>
            <a:endParaRPr lang="en-US" dirty="0"/>
          </a:p>
        </p:txBody>
      </p:sp>
      <p:pic>
        <p:nvPicPr>
          <p:cNvPr id="14338" name="Picture 2"/>
          <p:cNvPicPr>
            <a:picLocks noChangeAspect="1" noChangeArrowheads="1"/>
          </p:cNvPicPr>
          <p:nvPr/>
        </p:nvPicPr>
        <p:blipFill>
          <a:blip r:embed="rId2" cstate="print"/>
          <a:srcRect l="16250" t="21875" r="18125" b="25000"/>
          <a:stretch>
            <a:fillRect/>
          </a:stretch>
        </p:blipFill>
        <p:spPr bwMode="auto">
          <a:xfrm>
            <a:off x="304800" y="685800"/>
            <a:ext cx="8001000" cy="51816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l="16875" t="23437" r="15625" b="23438"/>
          <a:stretch>
            <a:fillRect/>
          </a:stretch>
        </p:blipFill>
        <p:spPr bwMode="auto">
          <a:xfrm>
            <a:off x="228600" y="304800"/>
            <a:ext cx="8229600" cy="5181600"/>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US" dirty="0" smtClean="0"/>
              <a:t>Software Construction          Lecture 2 </a:t>
            </a:r>
            <a:endParaRPr lang="en-US" dirty="0"/>
          </a:p>
        </p:txBody>
      </p:sp>
      <p:sp>
        <p:nvSpPr>
          <p:cNvPr id="4" name="Date Placeholder 3"/>
          <p:cNvSpPr>
            <a:spLocks noGrp="1"/>
          </p:cNvSpPr>
          <p:nvPr>
            <p:ph type="dt" sz="half" idx="10"/>
          </p:nvPr>
        </p:nvSpPr>
        <p:spPr/>
        <p:txBody>
          <a:bodyPr/>
          <a:lstStyle/>
          <a:p>
            <a:fld id="{7E87819D-9874-4EBB-BA9C-9600D111D4A3}" type="datetime1">
              <a:rPr lang="en-US" smtClean="0"/>
              <a:pPr/>
              <a:t>9/13/2011</a:t>
            </a:fld>
            <a:endParaRPr lang="en-US" dirty="0"/>
          </a:p>
        </p:txBody>
      </p:sp>
      <p:sp>
        <p:nvSpPr>
          <p:cNvPr id="5" name="Slide Number Placeholder 4"/>
          <p:cNvSpPr>
            <a:spLocks noGrp="1"/>
          </p:cNvSpPr>
          <p:nvPr>
            <p:ph type="sldNum" sz="quarter" idx="12"/>
          </p:nvPr>
        </p:nvSpPr>
        <p:spPr/>
        <p:txBody>
          <a:bodyPr/>
          <a:lstStyle/>
          <a:p>
            <a:fld id="{8788B67C-5FBA-4700-BED1-0A047FDC042E}"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A56F67-23A2-468D-A6B5-003ABB84D10D}" type="datetime1">
              <a:rPr lang="en-US" smtClean="0"/>
              <a:pPr/>
              <a:t>9/13/2011</a:t>
            </a:fld>
            <a:endParaRPr lang="en-US" dirty="0"/>
          </a:p>
        </p:txBody>
      </p:sp>
      <p:sp>
        <p:nvSpPr>
          <p:cNvPr id="3" name="Footer Placeholder 2"/>
          <p:cNvSpPr>
            <a:spLocks noGrp="1"/>
          </p:cNvSpPr>
          <p:nvPr>
            <p:ph type="ftr" sz="quarter" idx="11"/>
          </p:nvPr>
        </p:nvSpPr>
        <p:spPr/>
        <p:txBody>
          <a:bodyPr/>
          <a:lstStyle/>
          <a:p>
            <a:r>
              <a:rPr lang="en-US" smtClean="0"/>
              <a:t>Software Construction          Lecture 2 </a:t>
            </a:r>
            <a:endParaRPr lang="en-US" dirty="0"/>
          </a:p>
        </p:txBody>
      </p:sp>
      <p:sp>
        <p:nvSpPr>
          <p:cNvPr id="4" name="Slide Number Placeholder 3"/>
          <p:cNvSpPr>
            <a:spLocks noGrp="1"/>
          </p:cNvSpPr>
          <p:nvPr>
            <p:ph type="sldNum" sz="quarter" idx="12"/>
          </p:nvPr>
        </p:nvSpPr>
        <p:spPr/>
        <p:txBody>
          <a:bodyPr/>
          <a:lstStyle/>
          <a:p>
            <a:fld id="{8788B67C-5FBA-4700-BED1-0A047FDC042E}" type="slidenum">
              <a:rPr lang="en-US" smtClean="0"/>
              <a:pPr/>
              <a:t>20</a:t>
            </a:fld>
            <a:endParaRPr lang="en-US" dirty="0"/>
          </a:p>
        </p:txBody>
      </p:sp>
      <p:pic>
        <p:nvPicPr>
          <p:cNvPr id="16386" name="Picture 2"/>
          <p:cNvPicPr>
            <a:picLocks noChangeAspect="1" noChangeArrowheads="1"/>
          </p:cNvPicPr>
          <p:nvPr/>
        </p:nvPicPr>
        <p:blipFill>
          <a:blip r:embed="rId2" cstate="print"/>
          <a:srcRect l="22500" t="28906" r="17500" b="23438"/>
          <a:stretch>
            <a:fillRect/>
          </a:stretch>
        </p:blipFill>
        <p:spPr bwMode="auto">
          <a:xfrm>
            <a:off x="685800" y="1143000"/>
            <a:ext cx="7315200" cy="4648200"/>
          </a:xfrm>
          <a:prstGeom prst="rect">
            <a:avLst/>
          </a:prstGeom>
          <a:noFill/>
          <a:ln w="9525">
            <a:noFill/>
            <a:miter lim="800000"/>
            <a:headEnd/>
            <a:tailEnd/>
          </a:ln>
        </p:spPr>
      </p:pic>
      <p:sp>
        <p:nvSpPr>
          <p:cNvPr id="7" name="TextBox 6"/>
          <p:cNvSpPr txBox="1"/>
          <p:nvPr/>
        </p:nvSpPr>
        <p:spPr>
          <a:xfrm>
            <a:off x="1524000" y="304800"/>
            <a:ext cx="5943600" cy="523220"/>
          </a:xfrm>
          <a:prstGeom prst="rect">
            <a:avLst/>
          </a:prstGeom>
          <a:noFill/>
        </p:spPr>
        <p:txBody>
          <a:bodyPr wrap="square" rtlCol="0">
            <a:spAutoFit/>
          </a:bodyPr>
          <a:lstStyle/>
          <a:p>
            <a:pPr algn="ctr"/>
            <a:r>
              <a:rPr lang="en-US" sz="2800" dirty="0" smtClean="0">
                <a:solidFill>
                  <a:srgbClr val="FF0000"/>
                </a:solidFill>
                <a:latin typeface="Times New Roman" pitchFamily="18" charset="0"/>
                <a:cs typeface="Times New Roman" pitchFamily="18" charset="0"/>
              </a:rPr>
              <a:t>ANALYSIS MODEL REVISITED </a:t>
            </a:r>
            <a:endParaRPr lang="en-US" sz="2800" dirty="0">
              <a:solidFill>
                <a:srgbClr val="FF0000"/>
              </a:solidFill>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A56F67-23A2-468D-A6B5-003ABB84D10D}" type="datetime1">
              <a:rPr lang="en-US" smtClean="0"/>
              <a:pPr/>
              <a:t>9/13/2011</a:t>
            </a:fld>
            <a:endParaRPr lang="en-US" dirty="0"/>
          </a:p>
        </p:txBody>
      </p:sp>
      <p:sp>
        <p:nvSpPr>
          <p:cNvPr id="3" name="Footer Placeholder 2"/>
          <p:cNvSpPr>
            <a:spLocks noGrp="1"/>
          </p:cNvSpPr>
          <p:nvPr>
            <p:ph type="ftr" sz="quarter" idx="11"/>
          </p:nvPr>
        </p:nvSpPr>
        <p:spPr/>
        <p:txBody>
          <a:bodyPr/>
          <a:lstStyle/>
          <a:p>
            <a:r>
              <a:rPr lang="en-US" smtClean="0"/>
              <a:t>Software Construction          Lecture 2 </a:t>
            </a:r>
            <a:endParaRPr lang="en-US" dirty="0"/>
          </a:p>
        </p:txBody>
      </p:sp>
      <p:sp>
        <p:nvSpPr>
          <p:cNvPr id="4" name="Slide Number Placeholder 3"/>
          <p:cNvSpPr>
            <a:spLocks noGrp="1"/>
          </p:cNvSpPr>
          <p:nvPr>
            <p:ph type="sldNum" sz="quarter" idx="12"/>
          </p:nvPr>
        </p:nvSpPr>
        <p:spPr/>
        <p:txBody>
          <a:bodyPr/>
          <a:lstStyle/>
          <a:p>
            <a:fld id="{8788B67C-5FBA-4700-BED1-0A047FDC042E}" type="slidenum">
              <a:rPr lang="en-US" smtClean="0"/>
              <a:pPr/>
              <a:t>21</a:t>
            </a:fld>
            <a:endParaRPr lang="en-US" dirty="0"/>
          </a:p>
        </p:txBody>
      </p:sp>
      <p:sp>
        <p:nvSpPr>
          <p:cNvPr id="5" name="Rectangle 4"/>
          <p:cNvSpPr/>
          <p:nvPr/>
        </p:nvSpPr>
        <p:spPr>
          <a:xfrm>
            <a:off x="990600" y="381000"/>
            <a:ext cx="7924800" cy="954107"/>
          </a:xfrm>
          <a:prstGeom prst="rect">
            <a:avLst/>
          </a:prstGeom>
        </p:spPr>
        <p:txBody>
          <a:bodyPr wrap="square">
            <a:spAutoFit/>
          </a:bodyPr>
          <a:lstStyle/>
          <a:p>
            <a:pPr algn="ctr"/>
            <a:r>
              <a:rPr lang="en-US" altLang="zh-TW" sz="2800" dirty="0" smtClean="0">
                <a:solidFill>
                  <a:srgbClr val="FF0000"/>
                </a:solidFill>
                <a:latin typeface="Times New Roman" pitchFamily="18" charset="0"/>
                <a:cs typeface="Times New Roman" pitchFamily="18" charset="0"/>
              </a:rPr>
              <a:t>Basic concept of Analysis Model</a:t>
            </a:r>
          </a:p>
          <a:p>
            <a:pPr algn="ctr"/>
            <a:r>
              <a:rPr lang="en-US" altLang="zh-TW" sz="2800" dirty="0" smtClean="0">
                <a:solidFill>
                  <a:srgbClr val="FF0000"/>
                </a:solidFill>
                <a:latin typeface="Times New Roman" pitchFamily="18" charset="0"/>
                <a:cs typeface="Times New Roman" pitchFamily="18" charset="0"/>
              </a:rPr>
              <a:t>A Primarily step in Software construction </a:t>
            </a:r>
          </a:p>
        </p:txBody>
      </p:sp>
      <p:sp>
        <p:nvSpPr>
          <p:cNvPr id="6" name="Rectangle 5"/>
          <p:cNvSpPr/>
          <p:nvPr/>
        </p:nvSpPr>
        <p:spPr>
          <a:xfrm>
            <a:off x="609600" y="2133600"/>
            <a:ext cx="8229600" cy="4401205"/>
          </a:xfrm>
          <a:prstGeom prst="rect">
            <a:avLst/>
          </a:prstGeom>
        </p:spPr>
        <p:txBody>
          <a:bodyPr wrap="square">
            <a:spAutoFit/>
          </a:bodyPr>
          <a:lstStyle/>
          <a:p>
            <a:pPr lvl="1">
              <a:buFont typeface="Arial" pitchFamily="34" charset="0"/>
              <a:buChar char="•"/>
            </a:pPr>
            <a:r>
              <a:rPr lang="en-US" altLang="zh-TW" sz="2800" dirty="0" smtClean="0">
                <a:latin typeface="Times New Roman" pitchFamily="18" charset="0"/>
                <a:cs typeface="Times New Roman" pitchFamily="18" charset="0"/>
              </a:rPr>
              <a:t>To describe what the customer require by building a model  using requirement elicited from customer</a:t>
            </a:r>
          </a:p>
          <a:p>
            <a:pPr lvl="1"/>
            <a:endParaRPr lang="en-US" altLang="zh-TW" sz="2800" dirty="0" smtClean="0">
              <a:latin typeface="Times New Roman" pitchFamily="18" charset="0"/>
              <a:cs typeface="Times New Roman" pitchFamily="18" charset="0"/>
            </a:endParaRPr>
          </a:p>
          <a:p>
            <a:pPr lvl="1">
              <a:buFont typeface="Arial" pitchFamily="34" charset="0"/>
              <a:buChar char="•"/>
            </a:pPr>
            <a:r>
              <a:rPr lang="en-US" altLang="zh-TW" sz="2800" dirty="0" smtClean="0">
                <a:latin typeface="Times New Roman" pitchFamily="18" charset="0"/>
                <a:cs typeface="Times New Roman" pitchFamily="18" charset="0"/>
              </a:rPr>
              <a:t>To establish a basis for the creation of a software design</a:t>
            </a:r>
          </a:p>
          <a:p>
            <a:pPr lvl="1"/>
            <a:endParaRPr lang="en-US" altLang="zh-TW" sz="2800" dirty="0" smtClean="0">
              <a:latin typeface="Times New Roman" pitchFamily="18" charset="0"/>
              <a:cs typeface="Times New Roman" pitchFamily="18" charset="0"/>
            </a:endParaRPr>
          </a:p>
          <a:p>
            <a:pPr lvl="1">
              <a:buFont typeface="Arial" pitchFamily="34" charset="0"/>
              <a:buChar char="•"/>
            </a:pPr>
            <a:r>
              <a:rPr lang="en-US" altLang="zh-TW" sz="2800" dirty="0" smtClean="0">
                <a:latin typeface="Times New Roman" pitchFamily="18" charset="0"/>
                <a:cs typeface="Times New Roman" pitchFamily="18" charset="0"/>
              </a:rPr>
              <a:t>To define a set of requirements that can be validated once the software is built, or validate software requirements using multiple dimensions thereby increasing probability of finding error</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Grp="1" noChangeArrowheads="1"/>
          </p:cNvSpPr>
          <p:nvPr>
            <p:ph type="title"/>
          </p:nvPr>
        </p:nvSpPr>
        <p:spPr>
          <a:xfrm>
            <a:off x="3978275" y="638175"/>
            <a:ext cx="2803525" cy="471488"/>
          </a:xfrm>
        </p:spPr>
        <p:txBody>
          <a:bodyPr>
            <a:normAutofit fontScale="90000"/>
          </a:bodyPr>
          <a:lstStyle/>
          <a:p>
            <a:r>
              <a:rPr lang="en-US" altLang="zh-TW" dirty="0" smtClean="0">
                <a:solidFill>
                  <a:srgbClr val="FF0000"/>
                </a:solidFill>
              </a:rPr>
              <a:t>Model</a:t>
            </a:r>
          </a:p>
        </p:txBody>
      </p:sp>
      <p:sp>
        <p:nvSpPr>
          <p:cNvPr id="10243" name="Rectangle 3"/>
          <p:cNvSpPr>
            <a:spLocks noGrp="1" noChangeArrowheads="1"/>
          </p:cNvSpPr>
          <p:nvPr>
            <p:ph type="body" idx="1"/>
          </p:nvPr>
        </p:nvSpPr>
        <p:spPr/>
        <p:txBody>
          <a:bodyPr>
            <a:normAutofit fontScale="85000" lnSpcReduction="20000"/>
          </a:bodyPr>
          <a:lstStyle/>
          <a:p>
            <a:r>
              <a:rPr lang="en-US" altLang="zh-TW" dirty="0" smtClean="0"/>
              <a:t>What is a model?</a:t>
            </a:r>
          </a:p>
          <a:p>
            <a:pPr lvl="1"/>
            <a:r>
              <a:rPr lang="en-US" altLang="zh-TW" dirty="0" smtClean="0"/>
              <a:t>a model is a simplification of reality</a:t>
            </a:r>
          </a:p>
          <a:p>
            <a:endParaRPr lang="en-US" altLang="zh-TW" dirty="0" smtClean="0"/>
          </a:p>
          <a:p>
            <a:r>
              <a:rPr lang="en-US" altLang="zh-TW" dirty="0" smtClean="0"/>
              <a:t>Why do we model?</a:t>
            </a:r>
          </a:p>
          <a:p>
            <a:pPr lvl="1"/>
            <a:r>
              <a:rPr lang="en-US" altLang="zh-TW" dirty="0" smtClean="0"/>
              <a:t>we build models so that we can better understand the system we are developing</a:t>
            </a:r>
          </a:p>
          <a:p>
            <a:pPr lvl="1"/>
            <a:r>
              <a:rPr lang="en-US" altLang="zh-TW" dirty="0" smtClean="0"/>
              <a:t>we build models of complex systems because we cannot comprehend such a system in its entirety</a:t>
            </a:r>
          </a:p>
          <a:p>
            <a:pPr lvl="1"/>
            <a:r>
              <a:rPr lang="en-US" altLang="zh-TW" dirty="0" smtClean="0"/>
              <a:t>four aims to achieve</a:t>
            </a:r>
          </a:p>
          <a:p>
            <a:pPr lvl="2"/>
            <a:r>
              <a:rPr lang="en-US" altLang="zh-TW" dirty="0" smtClean="0"/>
              <a:t>help us to </a:t>
            </a:r>
            <a:r>
              <a:rPr lang="en-US" altLang="zh-TW" b="1" dirty="0" smtClean="0"/>
              <a:t>visualize</a:t>
            </a:r>
            <a:r>
              <a:rPr lang="en-US" altLang="zh-TW" dirty="0" smtClean="0"/>
              <a:t> a system</a:t>
            </a:r>
          </a:p>
          <a:p>
            <a:pPr lvl="2"/>
            <a:r>
              <a:rPr lang="en-US" altLang="zh-TW" dirty="0" smtClean="0"/>
              <a:t>permit us to </a:t>
            </a:r>
            <a:r>
              <a:rPr lang="en-US" altLang="zh-TW" b="1" dirty="0" smtClean="0"/>
              <a:t>specify</a:t>
            </a:r>
            <a:r>
              <a:rPr lang="en-US" altLang="zh-TW" dirty="0" smtClean="0"/>
              <a:t> the structure/behavior of a system</a:t>
            </a:r>
          </a:p>
          <a:p>
            <a:pPr lvl="2"/>
            <a:r>
              <a:rPr lang="en-US" altLang="zh-TW" dirty="0" smtClean="0"/>
              <a:t>give us a </a:t>
            </a:r>
            <a:r>
              <a:rPr lang="en-US" altLang="zh-TW" b="1" dirty="0" smtClean="0"/>
              <a:t>template</a:t>
            </a:r>
            <a:r>
              <a:rPr lang="en-US" altLang="zh-TW" dirty="0" smtClean="0"/>
              <a:t> that guides us in constructing  systems</a:t>
            </a:r>
            <a:endParaRPr lang="en-US" altLang="zh-TW" b="1" dirty="0" smtClean="0"/>
          </a:p>
          <a:p>
            <a:pPr lvl="2"/>
            <a:r>
              <a:rPr lang="en-US" altLang="zh-TW" b="1" dirty="0" smtClean="0"/>
              <a:t>document</a:t>
            </a:r>
            <a:r>
              <a:rPr lang="en-US" altLang="zh-TW" dirty="0" smtClean="0"/>
              <a:t> the decisions we have made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Grp="1" noChangeArrowheads="1"/>
          </p:cNvSpPr>
          <p:nvPr>
            <p:ph type="title"/>
          </p:nvPr>
        </p:nvSpPr>
        <p:spPr>
          <a:xfrm>
            <a:off x="2947988" y="638175"/>
            <a:ext cx="3108325" cy="471488"/>
          </a:xfrm>
        </p:spPr>
        <p:txBody>
          <a:bodyPr>
            <a:normAutofit fontScale="90000"/>
          </a:bodyPr>
          <a:lstStyle/>
          <a:p>
            <a:r>
              <a:rPr lang="en-US" altLang="zh-TW" dirty="0" smtClean="0">
                <a:solidFill>
                  <a:srgbClr val="FF0000"/>
                </a:solidFill>
              </a:rPr>
              <a:t>Analysis Model - UML</a:t>
            </a:r>
          </a:p>
        </p:txBody>
      </p:sp>
      <p:grpSp>
        <p:nvGrpSpPr>
          <p:cNvPr id="2" name="Group 4"/>
          <p:cNvGrpSpPr>
            <a:grpSpLocks/>
          </p:cNvGrpSpPr>
          <p:nvPr/>
        </p:nvGrpSpPr>
        <p:grpSpPr bwMode="auto">
          <a:xfrm>
            <a:off x="2438400" y="2209800"/>
            <a:ext cx="3476625" cy="2971800"/>
            <a:chOff x="1536" y="1488"/>
            <a:chExt cx="2190" cy="1872"/>
          </a:xfrm>
        </p:grpSpPr>
        <p:sp>
          <p:nvSpPr>
            <p:cNvPr id="12302" name="Text Box 5"/>
            <p:cNvSpPr txBox="1">
              <a:spLocks noChangeArrowheads="1"/>
            </p:cNvSpPr>
            <p:nvPr/>
          </p:nvSpPr>
          <p:spPr bwMode="auto">
            <a:xfrm>
              <a:off x="1536" y="2352"/>
              <a:ext cx="478" cy="288"/>
            </a:xfrm>
            <a:prstGeom prst="rect">
              <a:avLst/>
            </a:prstGeom>
            <a:solidFill>
              <a:schemeClr val="tx2"/>
            </a:solidFill>
            <a:ln w="12700">
              <a:noFill/>
              <a:miter lim="800000"/>
              <a:headEnd/>
              <a:tailEnd/>
            </a:ln>
          </p:spPr>
          <p:txBody>
            <a:bodyPr wrap="none">
              <a:spAutoFit/>
            </a:bodyPr>
            <a:lstStyle/>
            <a:p>
              <a:r>
                <a:rPr lang="en-US" altLang="zh-TW" sz="2400">
                  <a:solidFill>
                    <a:schemeClr val="bg1"/>
                  </a:solidFill>
                  <a:latin typeface="Univers (W1)" charset="0"/>
                </a:rPr>
                <a:t>Data</a:t>
              </a:r>
            </a:p>
          </p:txBody>
        </p:sp>
        <p:sp>
          <p:nvSpPr>
            <p:cNvPr id="12303" name="Text Box 6"/>
            <p:cNvSpPr txBox="1">
              <a:spLocks noChangeArrowheads="1"/>
            </p:cNvSpPr>
            <p:nvPr/>
          </p:nvSpPr>
          <p:spPr bwMode="auto">
            <a:xfrm>
              <a:off x="2880" y="3072"/>
              <a:ext cx="819" cy="288"/>
            </a:xfrm>
            <a:prstGeom prst="rect">
              <a:avLst/>
            </a:prstGeom>
            <a:solidFill>
              <a:schemeClr val="tx2"/>
            </a:solidFill>
            <a:ln w="12700">
              <a:noFill/>
              <a:miter lim="800000"/>
              <a:headEnd/>
              <a:tailEnd/>
            </a:ln>
          </p:spPr>
          <p:txBody>
            <a:bodyPr wrap="none">
              <a:spAutoFit/>
            </a:bodyPr>
            <a:lstStyle/>
            <a:p>
              <a:r>
                <a:rPr lang="en-US" altLang="zh-TW" sz="2400">
                  <a:solidFill>
                    <a:schemeClr val="bg1"/>
                  </a:solidFill>
                  <a:latin typeface="Univers (W1)" charset="0"/>
                </a:rPr>
                <a:t>Behavior</a:t>
              </a:r>
            </a:p>
          </p:txBody>
        </p:sp>
        <p:sp>
          <p:nvSpPr>
            <p:cNvPr id="12304" name="Text Box 7"/>
            <p:cNvSpPr txBox="1">
              <a:spLocks noChangeArrowheads="1"/>
            </p:cNvSpPr>
            <p:nvPr/>
          </p:nvSpPr>
          <p:spPr bwMode="auto">
            <a:xfrm>
              <a:off x="2928" y="1488"/>
              <a:ext cx="798" cy="288"/>
            </a:xfrm>
            <a:prstGeom prst="rect">
              <a:avLst/>
            </a:prstGeom>
            <a:solidFill>
              <a:schemeClr val="tx2"/>
            </a:solidFill>
            <a:ln w="12700">
              <a:noFill/>
              <a:miter lim="800000"/>
              <a:headEnd/>
              <a:tailEnd/>
            </a:ln>
          </p:spPr>
          <p:txBody>
            <a:bodyPr wrap="none">
              <a:spAutoFit/>
            </a:bodyPr>
            <a:lstStyle/>
            <a:p>
              <a:r>
                <a:rPr lang="en-US" altLang="zh-TW" sz="2400">
                  <a:solidFill>
                    <a:schemeClr val="bg1"/>
                  </a:solidFill>
                  <a:latin typeface="Univers (W1)" charset="0"/>
                </a:rPr>
                <a:t>Function</a:t>
              </a:r>
            </a:p>
          </p:txBody>
        </p:sp>
      </p:grpSp>
      <p:grpSp>
        <p:nvGrpSpPr>
          <p:cNvPr id="3" name="Group 27"/>
          <p:cNvGrpSpPr>
            <a:grpSpLocks/>
          </p:cNvGrpSpPr>
          <p:nvPr/>
        </p:nvGrpSpPr>
        <p:grpSpPr bwMode="auto">
          <a:xfrm>
            <a:off x="1447800" y="1447800"/>
            <a:ext cx="5943600" cy="4724400"/>
            <a:chOff x="912" y="912"/>
            <a:chExt cx="3744" cy="2976"/>
          </a:xfrm>
        </p:grpSpPr>
        <p:sp>
          <p:nvSpPr>
            <p:cNvPr id="12294" name="Oval 9"/>
            <p:cNvSpPr>
              <a:spLocks noChangeArrowheads="1"/>
            </p:cNvSpPr>
            <p:nvPr/>
          </p:nvSpPr>
          <p:spPr bwMode="auto">
            <a:xfrm>
              <a:off x="2326" y="2028"/>
              <a:ext cx="832" cy="744"/>
            </a:xfrm>
            <a:prstGeom prst="ellipse">
              <a:avLst/>
            </a:prstGeom>
            <a:noFill/>
            <a:ln w="12700">
              <a:solidFill>
                <a:schemeClr val="bg2"/>
              </a:solidFill>
              <a:miter lim="800000"/>
              <a:headEnd/>
              <a:tailEnd/>
            </a:ln>
          </p:spPr>
          <p:txBody>
            <a:bodyPr wrap="none" anchor="ctr"/>
            <a:lstStyle/>
            <a:p>
              <a:pPr algn="ctr"/>
              <a:r>
                <a:rPr lang="en-US" altLang="zh-TW">
                  <a:latin typeface="Univers (W1)" charset="0"/>
                </a:rPr>
                <a:t>Object</a:t>
              </a:r>
            </a:p>
          </p:txBody>
        </p:sp>
        <p:sp>
          <p:nvSpPr>
            <p:cNvPr id="12295" name="Text Box 19"/>
            <p:cNvSpPr txBox="1">
              <a:spLocks noChangeArrowheads="1"/>
            </p:cNvSpPr>
            <p:nvPr/>
          </p:nvSpPr>
          <p:spPr bwMode="auto">
            <a:xfrm>
              <a:off x="2090" y="3312"/>
              <a:ext cx="1126" cy="366"/>
            </a:xfrm>
            <a:prstGeom prst="rect">
              <a:avLst/>
            </a:prstGeom>
            <a:noFill/>
            <a:ln w="12700">
              <a:noFill/>
              <a:miter lim="800000"/>
              <a:headEnd/>
              <a:tailEnd/>
            </a:ln>
          </p:spPr>
          <p:txBody>
            <a:bodyPr wrap="none">
              <a:spAutoFit/>
            </a:bodyPr>
            <a:lstStyle/>
            <a:p>
              <a:r>
                <a:rPr lang="en-US" altLang="zh-TW" sz="1600">
                  <a:latin typeface="Univers (W1)" charset="0"/>
                </a:rPr>
                <a:t>State-chart diagram</a:t>
              </a:r>
            </a:p>
            <a:p>
              <a:r>
                <a:rPr lang="en-US" altLang="zh-TW" sz="1600">
                  <a:latin typeface="Univers (W1)" charset="0"/>
                </a:rPr>
                <a:t>Interaction diagram</a:t>
              </a:r>
            </a:p>
          </p:txBody>
        </p:sp>
        <p:sp>
          <p:nvSpPr>
            <p:cNvPr id="12296" name="Oval 21"/>
            <p:cNvSpPr>
              <a:spLocks noChangeArrowheads="1"/>
            </p:cNvSpPr>
            <p:nvPr/>
          </p:nvSpPr>
          <p:spPr bwMode="auto">
            <a:xfrm>
              <a:off x="912" y="912"/>
              <a:ext cx="3744" cy="2976"/>
            </a:xfrm>
            <a:prstGeom prst="ellipse">
              <a:avLst/>
            </a:prstGeom>
            <a:noFill/>
            <a:ln w="12700">
              <a:solidFill>
                <a:schemeClr val="bg2"/>
              </a:solidFill>
              <a:miter lim="800000"/>
              <a:headEnd/>
              <a:tailEnd/>
            </a:ln>
          </p:spPr>
          <p:txBody>
            <a:bodyPr wrap="none" anchor="ctr"/>
            <a:lstStyle/>
            <a:p>
              <a:pPr algn="ctr"/>
              <a:endParaRPr lang="en-US" sz="1600">
                <a:latin typeface="Univers (W1)" charset="0"/>
              </a:endParaRPr>
            </a:p>
          </p:txBody>
        </p:sp>
        <p:sp>
          <p:nvSpPr>
            <p:cNvPr id="12297" name="Line 22"/>
            <p:cNvSpPr>
              <a:spLocks noChangeShapeType="1"/>
            </p:cNvSpPr>
            <p:nvPr/>
          </p:nvSpPr>
          <p:spPr bwMode="auto">
            <a:xfrm flipH="1">
              <a:off x="2688" y="912"/>
              <a:ext cx="13" cy="1104"/>
            </a:xfrm>
            <a:prstGeom prst="line">
              <a:avLst/>
            </a:prstGeom>
            <a:noFill/>
            <a:ln w="12700">
              <a:solidFill>
                <a:schemeClr val="bg2"/>
              </a:solidFill>
              <a:miter lim="800000"/>
              <a:headEnd/>
              <a:tailEnd/>
            </a:ln>
          </p:spPr>
          <p:txBody>
            <a:bodyPr wrap="none"/>
            <a:lstStyle/>
            <a:p>
              <a:endParaRPr lang="en-US"/>
            </a:p>
          </p:txBody>
        </p:sp>
        <p:sp>
          <p:nvSpPr>
            <p:cNvPr id="12298" name="Line 23"/>
            <p:cNvSpPr>
              <a:spLocks noChangeShapeType="1"/>
            </p:cNvSpPr>
            <p:nvPr/>
          </p:nvSpPr>
          <p:spPr bwMode="auto">
            <a:xfrm flipH="1">
              <a:off x="1578" y="2688"/>
              <a:ext cx="870" cy="828"/>
            </a:xfrm>
            <a:prstGeom prst="line">
              <a:avLst/>
            </a:prstGeom>
            <a:noFill/>
            <a:ln w="12700">
              <a:solidFill>
                <a:schemeClr val="bg2"/>
              </a:solidFill>
              <a:miter lim="800000"/>
              <a:headEnd/>
              <a:tailEnd/>
            </a:ln>
          </p:spPr>
          <p:txBody>
            <a:bodyPr wrap="none"/>
            <a:lstStyle/>
            <a:p>
              <a:endParaRPr lang="en-US"/>
            </a:p>
          </p:txBody>
        </p:sp>
        <p:sp>
          <p:nvSpPr>
            <p:cNvPr id="12299" name="Line 24"/>
            <p:cNvSpPr>
              <a:spLocks noChangeShapeType="1"/>
            </p:cNvSpPr>
            <p:nvPr/>
          </p:nvSpPr>
          <p:spPr bwMode="auto">
            <a:xfrm>
              <a:off x="3120" y="2544"/>
              <a:ext cx="1162" cy="724"/>
            </a:xfrm>
            <a:prstGeom prst="line">
              <a:avLst/>
            </a:prstGeom>
            <a:noFill/>
            <a:ln w="12700">
              <a:solidFill>
                <a:schemeClr val="bg2"/>
              </a:solidFill>
              <a:miter lim="800000"/>
              <a:headEnd/>
              <a:tailEnd/>
            </a:ln>
          </p:spPr>
          <p:txBody>
            <a:bodyPr wrap="none"/>
            <a:lstStyle/>
            <a:p>
              <a:endParaRPr lang="en-US"/>
            </a:p>
          </p:txBody>
        </p:sp>
        <p:sp>
          <p:nvSpPr>
            <p:cNvPr id="12300" name="Text Box 25"/>
            <p:cNvSpPr txBox="1">
              <a:spLocks noChangeArrowheads="1"/>
            </p:cNvSpPr>
            <p:nvPr/>
          </p:nvSpPr>
          <p:spPr bwMode="auto">
            <a:xfrm>
              <a:off x="1440" y="1516"/>
              <a:ext cx="911" cy="366"/>
            </a:xfrm>
            <a:prstGeom prst="rect">
              <a:avLst/>
            </a:prstGeom>
            <a:noFill/>
            <a:ln w="12700">
              <a:noFill/>
              <a:miter lim="800000"/>
              <a:headEnd/>
              <a:tailEnd/>
            </a:ln>
          </p:spPr>
          <p:txBody>
            <a:bodyPr wrap="none">
              <a:spAutoFit/>
            </a:bodyPr>
            <a:lstStyle/>
            <a:p>
              <a:r>
                <a:rPr lang="en-US" altLang="zh-TW" sz="1600">
                  <a:latin typeface="Univers (W1)" charset="0"/>
                </a:rPr>
                <a:t>Class diagram</a:t>
              </a:r>
            </a:p>
            <a:p>
              <a:r>
                <a:rPr lang="en-US" altLang="zh-TW" sz="1600">
                  <a:latin typeface="Univers (W1)" charset="0"/>
                </a:rPr>
                <a:t>Object diagram</a:t>
              </a:r>
            </a:p>
          </p:txBody>
        </p:sp>
        <p:sp>
          <p:nvSpPr>
            <p:cNvPr id="12301" name="Text Box 26"/>
            <p:cNvSpPr txBox="1">
              <a:spLocks noChangeArrowheads="1"/>
            </p:cNvSpPr>
            <p:nvPr/>
          </p:nvSpPr>
          <p:spPr bwMode="auto">
            <a:xfrm>
              <a:off x="3360" y="1872"/>
              <a:ext cx="1021" cy="366"/>
            </a:xfrm>
            <a:prstGeom prst="rect">
              <a:avLst/>
            </a:prstGeom>
            <a:noFill/>
            <a:ln w="12700">
              <a:noFill/>
              <a:miter lim="800000"/>
              <a:headEnd/>
              <a:tailEnd/>
            </a:ln>
          </p:spPr>
          <p:txBody>
            <a:bodyPr wrap="none">
              <a:spAutoFit/>
            </a:bodyPr>
            <a:lstStyle/>
            <a:p>
              <a:r>
                <a:rPr lang="en-US" altLang="zh-TW" sz="1600">
                  <a:latin typeface="Univers (W1)" charset="0"/>
                </a:rPr>
                <a:t>Use case diagram</a:t>
              </a:r>
            </a:p>
            <a:p>
              <a:r>
                <a:rPr lang="en-US" altLang="zh-TW" sz="1600">
                  <a:latin typeface="Univers (W1)" charset="0"/>
                </a:rPr>
                <a:t>Activity diagram</a:t>
              </a:r>
            </a:p>
          </p:txBody>
        </p:sp>
      </p:grpSp>
      <p:sp>
        <p:nvSpPr>
          <p:cNvPr id="12293" name="Text Box 28"/>
          <p:cNvSpPr txBox="1">
            <a:spLocks noChangeArrowheads="1"/>
          </p:cNvSpPr>
          <p:nvPr/>
        </p:nvSpPr>
        <p:spPr bwMode="auto">
          <a:xfrm>
            <a:off x="5638800" y="5638800"/>
            <a:ext cx="2868613" cy="701675"/>
          </a:xfrm>
          <a:prstGeom prst="rect">
            <a:avLst/>
          </a:prstGeom>
          <a:solidFill>
            <a:schemeClr val="accent1"/>
          </a:solidFill>
          <a:ln w="12700">
            <a:noFill/>
            <a:miter lim="800000"/>
            <a:headEnd/>
            <a:tailEnd/>
          </a:ln>
        </p:spPr>
        <p:txBody>
          <a:bodyPr wrap="none">
            <a:spAutoFit/>
          </a:bodyPr>
          <a:lstStyle/>
          <a:p>
            <a:r>
              <a:rPr lang="en-US" altLang="zh-TW" sz="2000"/>
              <a:t>UML will be discussed in </a:t>
            </a:r>
          </a:p>
          <a:p>
            <a:r>
              <a:rPr lang="en-US" altLang="zh-TW" sz="2000"/>
              <a:t>later chapters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1752600" y="4495800"/>
            <a:ext cx="5867400" cy="687388"/>
            <a:chOff x="1104" y="2832"/>
            <a:chExt cx="3696" cy="433"/>
          </a:xfrm>
        </p:grpSpPr>
        <p:graphicFrame>
          <p:nvGraphicFramePr>
            <p:cNvPr id="2050" name="Object 8"/>
            <p:cNvGraphicFramePr>
              <a:graphicFrameLocks noChangeAspect="1"/>
            </p:cNvGraphicFramePr>
            <p:nvPr/>
          </p:nvGraphicFramePr>
          <p:xfrm>
            <a:off x="3936" y="2928"/>
            <a:ext cx="864" cy="225"/>
          </p:xfrm>
          <a:graphic>
            <a:graphicData uri="http://schemas.openxmlformats.org/presentationml/2006/ole">
              <p:oleObj spid="_x0000_s92162" name="多媒體項目" r:id="rId3" imgW="6544800" imgH="1706400" progId="">
                <p:embed/>
              </p:oleObj>
            </a:graphicData>
          </a:graphic>
        </p:graphicFrame>
        <p:graphicFrame>
          <p:nvGraphicFramePr>
            <p:cNvPr id="2051" name="Object 9"/>
            <p:cNvGraphicFramePr>
              <a:graphicFrameLocks noChangeAspect="1"/>
            </p:cNvGraphicFramePr>
            <p:nvPr/>
          </p:nvGraphicFramePr>
          <p:xfrm>
            <a:off x="1104" y="2832"/>
            <a:ext cx="480" cy="433"/>
          </p:xfrm>
          <a:graphic>
            <a:graphicData uri="http://schemas.openxmlformats.org/presentationml/2006/ole">
              <p:oleObj spid="_x0000_s92163" name="多媒體項目" r:id="rId4" imgW="3717360" imgH="3352320" progId="">
                <p:embed/>
              </p:oleObj>
            </a:graphicData>
          </a:graphic>
        </p:graphicFrame>
      </p:grpSp>
      <p:sp>
        <p:nvSpPr>
          <p:cNvPr id="7178" name="Line 10"/>
          <p:cNvSpPr>
            <a:spLocks noChangeShapeType="1"/>
          </p:cNvSpPr>
          <p:nvPr/>
        </p:nvSpPr>
        <p:spPr bwMode="auto">
          <a:xfrm>
            <a:off x="2895600" y="4800600"/>
            <a:ext cx="3124200" cy="0"/>
          </a:xfrm>
          <a:prstGeom prst="line">
            <a:avLst/>
          </a:prstGeom>
          <a:noFill/>
          <a:ln w="12700">
            <a:solidFill>
              <a:srgbClr val="0D0414"/>
            </a:solidFill>
            <a:miter lim="800000"/>
            <a:headEnd/>
            <a:tailEnd type="triangle" w="med" len="med"/>
          </a:ln>
        </p:spPr>
        <p:txBody>
          <a:bodyPr wrap="none"/>
          <a:lstStyle/>
          <a:p>
            <a:endParaRPr lang="en-US"/>
          </a:p>
        </p:txBody>
      </p:sp>
      <p:sp>
        <p:nvSpPr>
          <p:cNvPr id="7179" name="Text Box 11"/>
          <p:cNvSpPr txBox="1">
            <a:spLocks noChangeArrowheads="1"/>
          </p:cNvSpPr>
          <p:nvPr/>
        </p:nvSpPr>
        <p:spPr bwMode="auto">
          <a:xfrm>
            <a:off x="4083050" y="4387850"/>
            <a:ext cx="533400" cy="336550"/>
          </a:xfrm>
          <a:prstGeom prst="rect">
            <a:avLst/>
          </a:prstGeom>
          <a:noFill/>
          <a:ln w="12700">
            <a:noFill/>
            <a:miter lim="800000"/>
            <a:headEnd/>
            <a:tailEnd/>
          </a:ln>
        </p:spPr>
        <p:txBody>
          <a:bodyPr wrap="none">
            <a:spAutoFit/>
          </a:bodyPr>
          <a:lstStyle/>
          <a:p>
            <a:r>
              <a:rPr lang="en-US" altLang="zh-TW" sz="1600">
                <a:solidFill>
                  <a:srgbClr val="0D0414"/>
                </a:solidFill>
                <a:latin typeface="Univers (W1)" charset="0"/>
              </a:rPr>
              <a:t>own</a:t>
            </a:r>
          </a:p>
        </p:txBody>
      </p:sp>
      <p:sp>
        <p:nvSpPr>
          <p:cNvPr id="2055" name="AutoShape 12"/>
          <p:cNvSpPr>
            <a:spLocks noChangeArrowheads="1"/>
          </p:cNvSpPr>
          <p:nvPr/>
        </p:nvSpPr>
        <p:spPr bwMode="auto">
          <a:xfrm>
            <a:off x="3352800" y="638175"/>
            <a:ext cx="2286000" cy="471488"/>
          </a:xfrm>
          <a:prstGeom prst="roundRect">
            <a:avLst>
              <a:gd name="adj" fmla="val 12495"/>
            </a:avLst>
          </a:prstGeom>
          <a:solidFill>
            <a:schemeClr val="bg1"/>
          </a:solidFill>
          <a:ln w="25400">
            <a:solidFill>
              <a:srgbClr val="00DFCA"/>
            </a:solidFill>
            <a:round/>
            <a:headEnd/>
            <a:tailEnd/>
          </a:ln>
        </p:spPr>
        <p:txBody>
          <a:bodyPr lIns="90488" tIns="44450" rIns="90488" bIns="44450" anchor="ctr">
            <a:spAutoFit/>
          </a:bodyPr>
          <a:lstStyle/>
          <a:p>
            <a:pPr algn="ctr">
              <a:lnSpc>
                <a:spcPct val="90000"/>
              </a:lnSpc>
            </a:pPr>
            <a:r>
              <a:rPr lang="en-US" altLang="zh-TW" sz="2400"/>
              <a:t>Relationship</a:t>
            </a:r>
          </a:p>
        </p:txBody>
      </p:sp>
      <p:sp>
        <p:nvSpPr>
          <p:cNvPr id="7181" name="Rectangle 13"/>
          <p:cNvSpPr>
            <a:spLocks noChangeArrowheads="1"/>
          </p:cNvSpPr>
          <p:nvPr/>
        </p:nvSpPr>
        <p:spPr bwMode="auto">
          <a:xfrm>
            <a:off x="914400" y="1524000"/>
            <a:ext cx="7467600" cy="2133600"/>
          </a:xfrm>
          <a:prstGeom prst="rect">
            <a:avLst/>
          </a:prstGeom>
          <a:noFill/>
          <a:ln w="12700">
            <a:noFill/>
            <a:miter lim="800000"/>
            <a:headEnd/>
            <a:tailEnd/>
          </a:ln>
        </p:spPr>
        <p:txBody>
          <a:bodyPr lIns="90488" tIns="44450" rIns="90488" bIns="44450"/>
          <a:lstStyle/>
          <a:p>
            <a:pPr marL="285750" indent="-285750" algn="just">
              <a:lnSpc>
                <a:spcPct val="90000"/>
              </a:lnSpc>
              <a:spcBef>
                <a:spcPct val="30000"/>
              </a:spcBef>
              <a:buClr>
                <a:schemeClr val="bg2"/>
              </a:buClr>
              <a:buSzPct val="75000"/>
              <a:buFont typeface="Wingdings" pitchFamily="2" charset="2"/>
              <a:buChar char="q"/>
            </a:pPr>
            <a:r>
              <a:rPr kumimoji="0" lang="en-US" altLang="zh-TW" sz="2000" dirty="0" smtClean="0"/>
              <a:t>Connectedness (join together)</a:t>
            </a:r>
            <a:endParaRPr kumimoji="0" lang="en-US" altLang="zh-TW" sz="2000" dirty="0"/>
          </a:p>
          <a:p>
            <a:pPr marL="285750" indent="-285750" algn="just">
              <a:lnSpc>
                <a:spcPct val="90000"/>
              </a:lnSpc>
              <a:spcBef>
                <a:spcPct val="30000"/>
              </a:spcBef>
              <a:buClr>
                <a:schemeClr val="bg2"/>
              </a:buClr>
              <a:buSzPct val="75000"/>
              <a:buFont typeface="Wingdings" pitchFamily="2" charset="2"/>
              <a:buChar char="q"/>
            </a:pPr>
            <a:r>
              <a:rPr kumimoji="0" lang="en-US" altLang="zh-TW" sz="2000" dirty="0"/>
              <a:t>A fact that must be remembered by the system and cannot or is not computed or derived</a:t>
            </a:r>
          </a:p>
          <a:p>
            <a:pPr marL="685800" lvl="1" indent="-228600" algn="just">
              <a:lnSpc>
                <a:spcPct val="90000"/>
              </a:lnSpc>
              <a:spcBef>
                <a:spcPct val="30000"/>
              </a:spcBef>
              <a:buClr>
                <a:schemeClr val="bg2"/>
              </a:buClr>
              <a:buSzPct val="75000"/>
              <a:buFont typeface="Wingdings" pitchFamily="2" charset="2"/>
              <a:buChar char="q"/>
            </a:pPr>
            <a:r>
              <a:rPr kumimoji="0" lang="en-US" altLang="zh-TW" sz="2000" dirty="0"/>
              <a:t>Several instance of a relationship can exist</a:t>
            </a:r>
          </a:p>
          <a:p>
            <a:pPr marL="685800" lvl="1" indent="-228600" algn="just">
              <a:lnSpc>
                <a:spcPct val="90000"/>
              </a:lnSpc>
              <a:spcBef>
                <a:spcPct val="30000"/>
              </a:spcBef>
              <a:buClr>
                <a:schemeClr val="bg2"/>
              </a:buClr>
              <a:buSzPct val="75000"/>
              <a:buFont typeface="Wingdings" pitchFamily="2" charset="2"/>
              <a:buChar char="q"/>
            </a:pPr>
            <a:r>
              <a:rPr lang="en-US" altLang="zh-TW" sz="2000" dirty="0" smtClean="0"/>
              <a:t>Object/</a:t>
            </a:r>
            <a:r>
              <a:rPr kumimoji="0" lang="en-US" altLang="zh-TW" sz="2000" dirty="0" smtClean="0"/>
              <a:t>Entity </a:t>
            </a:r>
            <a:r>
              <a:rPr kumimoji="0" lang="en-US" altLang="zh-TW" sz="2000" dirty="0"/>
              <a:t>can be related in many ways</a:t>
            </a:r>
          </a:p>
          <a:p>
            <a:pPr marL="285750" indent="-285750" algn="just">
              <a:lnSpc>
                <a:spcPct val="90000"/>
              </a:lnSpc>
              <a:spcBef>
                <a:spcPct val="30000"/>
              </a:spcBef>
              <a:buClr>
                <a:schemeClr val="bg2"/>
              </a:buClr>
              <a:buSzPct val="75000"/>
              <a:buFont typeface="Wingdings" pitchFamily="2" charset="2"/>
              <a:buChar char="q"/>
            </a:pPr>
            <a:endParaRPr kumimoji="0" lang="en-US" altLang="zh-TW"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81"/>
                                        </p:tgtEl>
                                        <p:attrNameLst>
                                          <p:attrName>style.visibility</p:attrName>
                                        </p:attrNameLst>
                                      </p:cBhvr>
                                      <p:to>
                                        <p:strVal val="visible"/>
                                      </p:to>
                                    </p:set>
                                    <p:animEffect transition="in" filter="checkerboard(across)">
                                      <p:cBhvr>
                                        <p:cTn id="7" dur="500"/>
                                        <p:tgtEl>
                                          <p:spTgt spid="718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178"/>
                                        </p:tgtEl>
                                        <p:attrNameLst>
                                          <p:attrName>style.visibility</p:attrName>
                                        </p:attrNameLst>
                                      </p:cBhvr>
                                      <p:to>
                                        <p:strVal val="visible"/>
                                      </p:to>
                                    </p:set>
                                    <p:animEffect transition="in" filter="checkerboard(across)">
                                      <p:cBhvr>
                                        <p:cTn id="17" dur="500"/>
                                        <p:tgtEl>
                                          <p:spTgt spid="717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179"/>
                                        </p:tgtEl>
                                        <p:attrNameLst>
                                          <p:attrName>style.visibility</p:attrName>
                                        </p:attrNameLst>
                                      </p:cBhvr>
                                      <p:to>
                                        <p:strVal val="visible"/>
                                      </p:to>
                                    </p:set>
                                    <p:animEffect transition="in" filter="checkerboard(across)">
                                      <p:cBhvr>
                                        <p:cTn id="22" dur="500"/>
                                        <p:tgtEl>
                                          <p:spTgt spid="7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8" grpId="0" animBg="1"/>
      <p:bldP spid="7179" grpId="0" autoUpdateAnimBg="0"/>
      <p:bldP spid="7181"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0"/>
          <p:cNvGrpSpPr>
            <a:grpSpLocks/>
          </p:cNvGrpSpPr>
          <p:nvPr/>
        </p:nvGrpSpPr>
        <p:grpSpPr bwMode="auto">
          <a:xfrm>
            <a:off x="762000" y="2514600"/>
            <a:ext cx="7862888" cy="2971800"/>
            <a:chOff x="480" y="1104"/>
            <a:chExt cx="4953" cy="1872"/>
          </a:xfrm>
        </p:grpSpPr>
        <p:graphicFrame>
          <p:nvGraphicFramePr>
            <p:cNvPr id="3075" name="Object 32"/>
            <p:cNvGraphicFramePr>
              <a:graphicFrameLocks noChangeAspect="1"/>
            </p:cNvGraphicFramePr>
            <p:nvPr/>
          </p:nvGraphicFramePr>
          <p:xfrm>
            <a:off x="4233" y="1200"/>
            <a:ext cx="864" cy="225"/>
          </p:xfrm>
          <a:graphic>
            <a:graphicData uri="http://schemas.openxmlformats.org/presentationml/2006/ole">
              <p:oleObj spid="_x0000_s93187" name="多媒體項目" r:id="rId3" imgW="6544800" imgH="1706400" progId="">
                <p:embed/>
              </p:oleObj>
            </a:graphicData>
          </a:graphic>
        </p:graphicFrame>
        <p:graphicFrame>
          <p:nvGraphicFramePr>
            <p:cNvPr id="3076" name="Object 33"/>
            <p:cNvGraphicFramePr>
              <a:graphicFrameLocks noChangeAspect="1"/>
            </p:cNvGraphicFramePr>
            <p:nvPr/>
          </p:nvGraphicFramePr>
          <p:xfrm>
            <a:off x="1008" y="1104"/>
            <a:ext cx="480" cy="433"/>
          </p:xfrm>
          <a:graphic>
            <a:graphicData uri="http://schemas.openxmlformats.org/presentationml/2006/ole">
              <p:oleObj spid="_x0000_s93188" name="多媒體項目" r:id="rId4" imgW="3717360" imgH="3352320" progId="">
                <p:embed/>
              </p:oleObj>
            </a:graphicData>
          </a:graphic>
        </p:graphicFrame>
        <p:sp>
          <p:nvSpPr>
            <p:cNvPr id="3092" name="Rectangle 48"/>
            <p:cNvSpPr>
              <a:spLocks noChangeArrowheads="1"/>
            </p:cNvSpPr>
            <p:nvPr/>
          </p:nvSpPr>
          <p:spPr bwMode="auto">
            <a:xfrm>
              <a:off x="480" y="1728"/>
              <a:ext cx="1488" cy="336"/>
            </a:xfrm>
            <a:prstGeom prst="rect">
              <a:avLst/>
            </a:prstGeom>
            <a:noFill/>
            <a:ln w="12700">
              <a:solidFill>
                <a:srgbClr val="000000"/>
              </a:solidFill>
              <a:miter lim="800000"/>
              <a:headEnd/>
              <a:tailEnd/>
            </a:ln>
          </p:spPr>
          <p:txBody>
            <a:bodyPr wrap="none" anchor="ctr"/>
            <a:lstStyle/>
            <a:p>
              <a:pPr algn="ctr"/>
              <a:r>
                <a:rPr lang="en-US" altLang="zh-TW" sz="1800"/>
                <a:t>Automobile</a:t>
              </a:r>
            </a:p>
          </p:txBody>
        </p:sp>
        <p:sp>
          <p:nvSpPr>
            <p:cNvPr id="3093" name="Rectangle 49"/>
            <p:cNvSpPr>
              <a:spLocks noChangeArrowheads="1"/>
            </p:cNvSpPr>
            <p:nvPr/>
          </p:nvSpPr>
          <p:spPr bwMode="auto">
            <a:xfrm>
              <a:off x="3945" y="1728"/>
              <a:ext cx="1488" cy="336"/>
            </a:xfrm>
            <a:prstGeom prst="rect">
              <a:avLst/>
            </a:prstGeom>
            <a:noFill/>
            <a:ln w="12700">
              <a:solidFill>
                <a:srgbClr val="000000"/>
              </a:solidFill>
              <a:miter lim="800000"/>
              <a:headEnd/>
              <a:tailEnd/>
            </a:ln>
          </p:spPr>
          <p:txBody>
            <a:bodyPr wrap="none" anchor="ctr"/>
            <a:lstStyle/>
            <a:p>
              <a:pPr algn="ctr"/>
              <a:r>
                <a:rPr lang="en-US" altLang="zh-TW" sz="1800"/>
                <a:t>Person</a:t>
              </a:r>
            </a:p>
          </p:txBody>
        </p:sp>
        <p:sp>
          <p:nvSpPr>
            <p:cNvPr id="3094" name="Rectangle 50"/>
            <p:cNvSpPr>
              <a:spLocks noChangeArrowheads="1"/>
            </p:cNvSpPr>
            <p:nvPr/>
          </p:nvSpPr>
          <p:spPr bwMode="auto">
            <a:xfrm>
              <a:off x="480" y="2064"/>
              <a:ext cx="1488" cy="912"/>
            </a:xfrm>
            <a:prstGeom prst="rect">
              <a:avLst/>
            </a:prstGeom>
            <a:noFill/>
            <a:ln w="12700">
              <a:solidFill>
                <a:srgbClr val="000000"/>
              </a:solidFill>
              <a:miter lim="800000"/>
              <a:headEnd/>
              <a:tailEnd/>
            </a:ln>
          </p:spPr>
          <p:txBody>
            <a:bodyPr wrap="none" anchor="ctr"/>
            <a:lstStyle/>
            <a:p>
              <a:pPr algn="ctr"/>
              <a:r>
                <a:rPr lang="en-US" altLang="zh-TW" sz="1800"/>
                <a:t>Make</a:t>
              </a:r>
            </a:p>
            <a:p>
              <a:pPr algn="ctr"/>
              <a:r>
                <a:rPr lang="en-US" altLang="zh-TW" sz="1800"/>
                <a:t>Model</a:t>
              </a:r>
            </a:p>
            <a:p>
              <a:pPr algn="ctr"/>
              <a:r>
                <a:rPr lang="en-US" altLang="zh-TW" sz="1800"/>
                <a:t>Body type</a:t>
              </a:r>
            </a:p>
            <a:p>
              <a:pPr algn="ctr"/>
              <a:r>
                <a:rPr lang="en-US" altLang="zh-TW" sz="1800"/>
                <a:t>Price</a:t>
              </a:r>
            </a:p>
            <a:p>
              <a:pPr algn="ctr"/>
              <a:r>
                <a:rPr lang="en-US" altLang="zh-TW" sz="1800"/>
                <a:t>Color</a:t>
              </a:r>
            </a:p>
          </p:txBody>
        </p:sp>
        <p:sp>
          <p:nvSpPr>
            <p:cNvPr id="3095" name="Rectangle 51"/>
            <p:cNvSpPr>
              <a:spLocks noChangeArrowheads="1"/>
            </p:cNvSpPr>
            <p:nvPr/>
          </p:nvSpPr>
          <p:spPr bwMode="auto">
            <a:xfrm>
              <a:off x="3945" y="2064"/>
              <a:ext cx="1488" cy="912"/>
            </a:xfrm>
            <a:prstGeom prst="rect">
              <a:avLst/>
            </a:prstGeom>
            <a:noFill/>
            <a:ln w="12700">
              <a:solidFill>
                <a:srgbClr val="000000"/>
              </a:solidFill>
              <a:miter lim="800000"/>
              <a:headEnd/>
              <a:tailEnd/>
            </a:ln>
          </p:spPr>
          <p:txBody>
            <a:bodyPr wrap="none" anchor="ctr"/>
            <a:lstStyle/>
            <a:p>
              <a:pPr algn="ctr"/>
              <a:r>
                <a:rPr lang="en-US" altLang="zh-TW" sz="1800"/>
                <a:t>Birthday</a:t>
              </a:r>
            </a:p>
            <a:p>
              <a:pPr algn="ctr"/>
              <a:r>
                <a:rPr lang="en-US" altLang="zh-TW" sz="1800"/>
                <a:t>Height</a:t>
              </a:r>
            </a:p>
            <a:p>
              <a:pPr algn="ctr"/>
              <a:r>
                <a:rPr lang="en-US" altLang="zh-TW" sz="1800"/>
                <a:t>Weight</a:t>
              </a:r>
            </a:p>
            <a:p>
              <a:pPr algn="ctr"/>
              <a:r>
                <a:rPr lang="en-US" altLang="zh-TW" sz="1800"/>
                <a:t>Expertise</a:t>
              </a:r>
            </a:p>
          </p:txBody>
        </p:sp>
      </p:grpSp>
      <p:grpSp>
        <p:nvGrpSpPr>
          <p:cNvPr id="3" name="Group 61"/>
          <p:cNvGrpSpPr>
            <a:grpSpLocks/>
          </p:cNvGrpSpPr>
          <p:nvPr/>
        </p:nvGrpSpPr>
        <p:grpSpPr bwMode="auto">
          <a:xfrm>
            <a:off x="3048000" y="2359025"/>
            <a:ext cx="3189288" cy="2060575"/>
            <a:chOff x="1920" y="1006"/>
            <a:chExt cx="2009" cy="1298"/>
          </a:xfrm>
        </p:grpSpPr>
        <p:sp>
          <p:nvSpPr>
            <p:cNvPr id="3088" name="Line 34"/>
            <p:cNvSpPr>
              <a:spLocks noChangeShapeType="1"/>
            </p:cNvSpPr>
            <p:nvPr/>
          </p:nvSpPr>
          <p:spPr bwMode="auto">
            <a:xfrm>
              <a:off x="1920" y="1296"/>
              <a:ext cx="1968" cy="0"/>
            </a:xfrm>
            <a:prstGeom prst="line">
              <a:avLst/>
            </a:prstGeom>
            <a:noFill/>
            <a:ln w="12700">
              <a:solidFill>
                <a:srgbClr val="0D0414"/>
              </a:solidFill>
              <a:miter lim="800000"/>
              <a:headEnd/>
              <a:tailEnd type="triangle" w="med" len="med"/>
            </a:ln>
          </p:spPr>
          <p:txBody>
            <a:bodyPr wrap="none"/>
            <a:lstStyle/>
            <a:p>
              <a:endParaRPr lang="en-US"/>
            </a:p>
          </p:txBody>
        </p:sp>
        <p:sp>
          <p:nvSpPr>
            <p:cNvPr id="3089" name="Text Box 35"/>
            <p:cNvSpPr txBox="1">
              <a:spLocks noChangeArrowheads="1"/>
            </p:cNvSpPr>
            <p:nvPr/>
          </p:nvSpPr>
          <p:spPr bwMode="auto">
            <a:xfrm>
              <a:off x="2632" y="1006"/>
              <a:ext cx="392" cy="250"/>
            </a:xfrm>
            <a:prstGeom prst="rect">
              <a:avLst/>
            </a:prstGeom>
            <a:noFill/>
            <a:ln w="12700">
              <a:noFill/>
              <a:miter lim="800000"/>
              <a:headEnd/>
              <a:tailEnd/>
            </a:ln>
          </p:spPr>
          <p:txBody>
            <a:bodyPr wrap="none">
              <a:spAutoFit/>
            </a:bodyPr>
            <a:lstStyle/>
            <a:p>
              <a:r>
                <a:rPr lang="en-US" altLang="zh-TW" sz="2000">
                  <a:solidFill>
                    <a:srgbClr val="0D0414"/>
                  </a:solidFill>
                  <a:latin typeface="Univers (W1)" charset="0"/>
                </a:rPr>
                <a:t>own</a:t>
              </a:r>
            </a:p>
          </p:txBody>
        </p:sp>
        <p:sp>
          <p:nvSpPr>
            <p:cNvPr id="8235" name="Rectangle 43"/>
            <p:cNvSpPr>
              <a:spLocks noChangeArrowheads="1"/>
            </p:cNvSpPr>
            <p:nvPr/>
          </p:nvSpPr>
          <p:spPr bwMode="auto">
            <a:xfrm>
              <a:off x="2622" y="1920"/>
              <a:ext cx="402" cy="229"/>
            </a:xfrm>
            <a:prstGeom prst="rect">
              <a:avLst/>
            </a:prstGeom>
            <a:noFill/>
            <a:ln w="25400">
              <a:noFill/>
              <a:miter lim="800000"/>
              <a:headEnd/>
              <a:tailEnd/>
            </a:ln>
            <a:effectLst/>
          </p:spPr>
          <p:txBody>
            <a:bodyPr wrap="none" lIns="90487" tIns="44450" rIns="90487" bIns="44450">
              <a:spAutoFit/>
            </a:bodyPr>
            <a:lstStyle/>
            <a:p>
              <a:pPr>
                <a:defRPr/>
              </a:pPr>
              <a:r>
                <a:rPr kumimoji="0" lang="en-US" altLang="zh-TW" sz="1800" b="1">
                  <a:effectLst>
                    <a:outerShdw blurRad="38100" dist="38100" dir="2700000" algn="tl">
                      <a:srgbClr val="C0C0C0"/>
                    </a:outerShdw>
                  </a:effectLst>
                  <a:latin typeface="Arial" pitchFamily="34" charset="0"/>
                </a:rPr>
                <a:t>own</a:t>
              </a:r>
            </a:p>
          </p:txBody>
        </p:sp>
        <p:sp>
          <p:nvSpPr>
            <p:cNvPr id="3091" name="Line 52"/>
            <p:cNvSpPr>
              <a:spLocks noChangeShapeType="1"/>
            </p:cNvSpPr>
            <p:nvPr/>
          </p:nvSpPr>
          <p:spPr bwMode="auto">
            <a:xfrm>
              <a:off x="1993" y="2304"/>
              <a:ext cx="1936" cy="0"/>
            </a:xfrm>
            <a:prstGeom prst="line">
              <a:avLst/>
            </a:prstGeom>
            <a:noFill/>
            <a:ln w="25400">
              <a:solidFill>
                <a:schemeClr val="tx1"/>
              </a:solidFill>
              <a:round/>
              <a:headEnd/>
              <a:tailEnd/>
            </a:ln>
          </p:spPr>
          <p:txBody>
            <a:bodyPr wrap="none" anchor="ctr"/>
            <a:lstStyle/>
            <a:p>
              <a:endParaRPr lang="en-US"/>
            </a:p>
          </p:txBody>
        </p:sp>
      </p:grpSp>
      <p:grpSp>
        <p:nvGrpSpPr>
          <p:cNvPr id="4" name="Group 55"/>
          <p:cNvGrpSpPr>
            <a:grpSpLocks/>
          </p:cNvGrpSpPr>
          <p:nvPr/>
        </p:nvGrpSpPr>
        <p:grpSpPr bwMode="auto">
          <a:xfrm>
            <a:off x="3224213" y="4281488"/>
            <a:ext cx="153987" cy="254000"/>
            <a:chOff x="2031" y="2217"/>
            <a:chExt cx="97" cy="160"/>
          </a:xfrm>
        </p:grpSpPr>
        <p:sp>
          <p:nvSpPr>
            <p:cNvPr id="3086" name="Oval 53"/>
            <p:cNvSpPr>
              <a:spLocks noChangeArrowheads="1"/>
            </p:cNvSpPr>
            <p:nvPr/>
          </p:nvSpPr>
          <p:spPr bwMode="auto">
            <a:xfrm>
              <a:off x="2040" y="2249"/>
              <a:ext cx="88" cy="88"/>
            </a:xfrm>
            <a:prstGeom prst="ellipse">
              <a:avLst/>
            </a:prstGeom>
            <a:solidFill>
              <a:schemeClr val="bg1"/>
            </a:solidFill>
            <a:ln w="25400">
              <a:solidFill>
                <a:schemeClr val="tx1"/>
              </a:solidFill>
              <a:round/>
              <a:headEnd/>
              <a:tailEnd/>
            </a:ln>
          </p:spPr>
          <p:txBody>
            <a:bodyPr wrap="none" anchor="ctr"/>
            <a:lstStyle/>
            <a:p>
              <a:endParaRPr lang="en-US"/>
            </a:p>
          </p:txBody>
        </p:sp>
        <p:sp>
          <p:nvSpPr>
            <p:cNvPr id="3087" name="Line 54"/>
            <p:cNvSpPr>
              <a:spLocks noChangeShapeType="1"/>
            </p:cNvSpPr>
            <p:nvPr/>
          </p:nvSpPr>
          <p:spPr bwMode="auto">
            <a:xfrm>
              <a:off x="2031" y="2217"/>
              <a:ext cx="0" cy="160"/>
            </a:xfrm>
            <a:prstGeom prst="line">
              <a:avLst/>
            </a:prstGeom>
            <a:noFill/>
            <a:ln w="25400">
              <a:solidFill>
                <a:schemeClr val="tx1"/>
              </a:solidFill>
              <a:round/>
              <a:headEnd/>
              <a:tailEnd/>
            </a:ln>
          </p:spPr>
          <p:txBody>
            <a:bodyPr wrap="none" anchor="ctr"/>
            <a:lstStyle/>
            <a:p>
              <a:endParaRPr lang="en-US"/>
            </a:p>
          </p:txBody>
        </p:sp>
      </p:grpSp>
      <p:grpSp>
        <p:nvGrpSpPr>
          <p:cNvPr id="5" name="Group 63"/>
          <p:cNvGrpSpPr>
            <a:grpSpLocks/>
          </p:cNvGrpSpPr>
          <p:nvPr/>
        </p:nvGrpSpPr>
        <p:grpSpPr bwMode="auto">
          <a:xfrm>
            <a:off x="5803900" y="1981200"/>
            <a:ext cx="2287588" cy="2532063"/>
            <a:chOff x="3656" y="768"/>
            <a:chExt cx="1441" cy="1595"/>
          </a:xfrm>
        </p:grpSpPr>
        <p:grpSp>
          <p:nvGrpSpPr>
            <p:cNvPr id="6" name="Group 59"/>
            <p:cNvGrpSpPr>
              <a:grpSpLocks/>
            </p:cNvGrpSpPr>
            <p:nvPr/>
          </p:nvGrpSpPr>
          <p:grpSpPr bwMode="auto">
            <a:xfrm>
              <a:off x="3656" y="2235"/>
              <a:ext cx="240" cy="128"/>
              <a:chOff x="3656" y="2235"/>
              <a:chExt cx="240" cy="128"/>
            </a:xfrm>
          </p:grpSpPr>
          <p:sp>
            <p:nvSpPr>
              <p:cNvPr id="3083" name="Oval 56"/>
              <p:cNvSpPr>
                <a:spLocks noChangeArrowheads="1"/>
              </p:cNvSpPr>
              <p:nvPr/>
            </p:nvSpPr>
            <p:spPr bwMode="auto">
              <a:xfrm>
                <a:off x="3656" y="2243"/>
                <a:ext cx="88" cy="88"/>
              </a:xfrm>
              <a:prstGeom prst="ellipse">
                <a:avLst/>
              </a:prstGeom>
              <a:solidFill>
                <a:schemeClr val="bg1"/>
              </a:solidFill>
              <a:ln w="25400">
                <a:solidFill>
                  <a:schemeClr val="tx1"/>
                </a:solidFill>
                <a:round/>
                <a:headEnd/>
                <a:tailEnd/>
              </a:ln>
            </p:spPr>
            <p:txBody>
              <a:bodyPr wrap="none" anchor="ctr"/>
              <a:lstStyle/>
              <a:p>
                <a:endParaRPr lang="en-US"/>
              </a:p>
            </p:txBody>
          </p:sp>
          <p:sp>
            <p:nvSpPr>
              <p:cNvPr id="3084" name="Line 57"/>
              <p:cNvSpPr>
                <a:spLocks noChangeShapeType="1"/>
              </p:cNvSpPr>
              <p:nvPr/>
            </p:nvSpPr>
            <p:spPr bwMode="auto">
              <a:xfrm flipH="1">
                <a:off x="3768" y="2235"/>
                <a:ext cx="128" cy="48"/>
              </a:xfrm>
              <a:prstGeom prst="line">
                <a:avLst/>
              </a:prstGeom>
              <a:noFill/>
              <a:ln w="25400">
                <a:solidFill>
                  <a:schemeClr val="tx1"/>
                </a:solidFill>
                <a:round/>
                <a:headEnd/>
                <a:tailEnd/>
              </a:ln>
            </p:spPr>
            <p:txBody>
              <a:bodyPr wrap="none" anchor="ctr"/>
              <a:lstStyle/>
              <a:p>
                <a:endParaRPr lang="en-US"/>
              </a:p>
            </p:txBody>
          </p:sp>
          <p:sp>
            <p:nvSpPr>
              <p:cNvPr id="3085" name="Line 58"/>
              <p:cNvSpPr>
                <a:spLocks noChangeShapeType="1"/>
              </p:cNvSpPr>
              <p:nvPr/>
            </p:nvSpPr>
            <p:spPr bwMode="auto">
              <a:xfrm>
                <a:off x="3744" y="2299"/>
                <a:ext cx="144" cy="64"/>
              </a:xfrm>
              <a:prstGeom prst="line">
                <a:avLst/>
              </a:prstGeom>
              <a:noFill/>
              <a:ln w="25400">
                <a:solidFill>
                  <a:schemeClr val="tx1"/>
                </a:solidFill>
                <a:round/>
                <a:headEnd/>
                <a:tailEnd/>
              </a:ln>
            </p:spPr>
            <p:txBody>
              <a:bodyPr wrap="none" anchor="ctr"/>
              <a:lstStyle/>
              <a:p>
                <a:endParaRPr lang="en-US"/>
              </a:p>
            </p:txBody>
          </p:sp>
        </p:grpSp>
        <p:graphicFrame>
          <p:nvGraphicFramePr>
            <p:cNvPr id="3074" name="Object 62"/>
            <p:cNvGraphicFramePr>
              <a:graphicFrameLocks noChangeAspect="1"/>
            </p:cNvGraphicFramePr>
            <p:nvPr/>
          </p:nvGraphicFramePr>
          <p:xfrm>
            <a:off x="4233" y="768"/>
            <a:ext cx="864" cy="225"/>
          </p:xfrm>
          <a:graphic>
            <a:graphicData uri="http://schemas.openxmlformats.org/presentationml/2006/ole">
              <p:oleObj spid="_x0000_s93186" name="多媒體項目" r:id="rId5" imgW="6544800" imgH="1706400" progId="">
                <p:embed/>
              </p:oleObj>
            </a:graphicData>
          </a:graphic>
        </p:graphicFrame>
      </p:grpSp>
      <p:sp>
        <p:nvSpPr>
          <p:cNvPr id="3081" name="AutoShape 64"/>
          <p:cNvSpPr>
            <a:spLocks noChangeArrowheads="1"/>
          </p:cNvSpPr>
          <p:nvPr/>
        </p:nvSpPr>
        <p:spPr bwMode="auto">
          <a:xfrm>
            <a:off x="2133600" y="638175"/>
            <a:ext cx="4724400" cy="471488"/>
          </a:xfrm>
          <a:prstGeom prst="roundRect">
            <a:avLst>
              <a:gd name="adj" fmla="val 12495"/>
            </a:avLst>
          </a:prstGeom>
          <a:solidFill>
            <a:schemeClr val="bg1"/>
          </a:solidFill>
          <a:ln w="25400">
            <a:solidFill>
              <a:srgbClr val="00DFCA"/>
            </a:solidFill>
            <a:round/>
            <a:headEnd/>
            <a:tailEnd/>
          </a:ln>
        </p:spPr>
        <p:txBody>
          <a:bodyPr lIns="90488" tIns="44450" rIns="90488" bIns="44450" anchor="ctr">
            <a:spAutoFit/>
          </a:bodyPr>
          <a:lstStyle/>
          <a:p>
            <a:pPr algn="ctr">
              <a:lnSpc>
                <a:spcPct val="90000"/>
              </a:lnSpc>
            </a:pPr>
            <a:r>
              <a:rPr lang="en-US" altLang="zh-TW" sz="2400"/>
              <a:t>Cardinality and Multiplicity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heckerboard(across)">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A56F67-23A2-468D-A6B5-003ABB84D10D}" type="datetime1">
              <a:rPr lang="en-US" smtClean="0"/>
              <a:pPr/>
              <a:t>9/13/2011</a:t>
            </a:fld>
            <a:endParaRPr lang="en-US" dirty="0"/>
          </a:p>
        </p:txBody>
      </p:sp>
      <p:sp>
        <p:nvSpPr>
          <p:cNvPr id="3" name="Footer Placeholder 2"/>
          <p:cNvSpPr>
            <a:spLocks noGrp="1"/>
          </p:cNvSpPr>
          <p:nvPr>
            <p:ph type="ftr" sz="quarter" idx="11"/>
          </p:nvPr>
        </p:nvSpPr>
        <p:spPr/>
        <p:txBody>
          <a:bodyPr/>
          <a:lstStyle/>
          <a:p>
            <a:r>
              <a:rPr lang="en-US" smtClean="0"/>
              <a:t>Software Construction          Lecture 2 </a:t>
            </a:r>
            <a:endParaRPr lang="en-US" dirty="0"/>
          </a:p>
        </p:txBody>
      </p:sp>
      <p:sp>
        <p:nvSpPr>
          <p:cNvPr id="4" name="Slide Number Placeholder 3"/>
          <p:cNvSpPr>
            <a:spLocks noGrp="1"/>
          </p:cNvSpPr>
          <p:nvPr>
            <p:ph type="sldNum" sz="quarter" idx="12"/>
          </p:nvPr>
        </p:nvSpPr>
        <p:spPr/>
        <p:txBody>
          <a:bodyPr/>
          <a:lstStyle/>
          <a:p>
            <a:fld id="{8788B67C-5FBA-4700-BED1-0A047FDC042E}" type="slidenum">
              <a:rPr lang="en-US" smtClean="0"/>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title"/>
          </p:nvPr>
        </p:nvSpPr>
        <p:spPr/>
        <p:txBody>
          <a:bodyPr/>
          <a:lstStyle/>
          <a:p>
            <a:r>
              <a:rPr lang="en-US" dirty="0"/>
              <a:t>Association: Multiplicity</a:t>
            </a:r>
          </a:p>
        </p:txBody>
      </p:sp>
      <p:sp>
        <p:nvSpPr>
          <p:cNvPr id="406531" name="Line 3"/>
          <p:cNvSpPr>
            <a:spLocks noChangeShapeType="1"/>
          </p:cNvSpPr>
          <p:nvPr/>
        </p:nvSpPr>
        <p:spPr bwMode="auto">
          <a:xfrm>
            <a:off x="6400800" y="1981200"/>
            <a:ext cx="2362200" cy="0"/>
          </a:xfrm>
          <a:prstGeom prst="line">
            <a:avLst/>
          </a:prstGeom>
          <a:noFill/>
          <a:ln w="28575">
            <a:solidFill>
              <a:schemeClr val="tx1"/>
            </a:solidFill>
            <a:round/>
            <a:headEnd type="none" w="sm" len="sm"/>
            <a:tailEnd type="none" w="lg" len="lg"/>
          </a:ln>
          <a:effectLst/>
        </p:spPr>
        <p:txBody>
          <a:bodyPr wrap="none" lIns="0" tIns="0" rIns="0" bIns="0" anchor="ctr"/>
          <a:lstStyle/>
          <a:p>
            <a:endParaRPr lang="en-US"/>
          </a:p>
        </p:txBody>
      </p:sp>
      <p:sp>
        <p:nvSpPr>
          <p:cNvPr id="406532" name="Line 4"/>
          <p:cNvSpPr>
            <a:spLocks noChangeShapeType="1"/>
          </p:cNvSpPr>
          <p:nvPr/>
        </p:nvSpPr>
        <p:spPr bwMode="auto">
          <a:xfrm>
            <a:off x="6324600" y="2438400"/>
            <a:ext cx="2362200" cy="0"/>
          </a:xfrm>
          <a:prstGeom prst="line">
            <a:avLst/>
          </a:prstGeom>
          <a:noFill/>
          <a:ln w="28575">
            <a:solidFill>
              <a:schemeClr val="tx1"/>
            </a:solidFill>
            <a:round/>
            <a:headEnd type="none" w="sm" len="sm"/>
            <a:tailEnd type="none" w="lg" len="lg"/>
          </a:ln>
          <a:effectLst/>
        </p:spPr>
        <p:txBody>
          <a:bodyPr wrap="none" lIns="0" tIns="0" rIns="0" bIns="0" anchor="ctr"/>
          <a:lstStyle/>
          <a:p>
            <a:endParaRPr lang="en-US"/>
          </a:p>
        </p:txBody>
      </p:sp>
      <p:grpSp>
        <p:nvGrpSpPr>
          <p:cNvPr id="2" name="Group 5"/>
          <p:cNvGrpSpPr>
            <a:grpSpLocks/>
          </p:cNvGrpSpPr>
          <p:nvPr/>
        </p:nvGrpSpPr>
        <p:grpSpPr bwMode="auto">
          <a:xfrm>
            <a:off x="6400800" y="5105400"/>
            <a:ext cx="2362200" cy="325438"/>
            <a:chOff x="2208" y="2416"/>
            <a:chExt cx="1488" cy="205"/>
          </a:xfrm>
        </p:grpSpPr>
        <p:sp>
          <p:nvSpPr>
            <p:cNvPr id="406534" name="Line 6"/>
            <p:cNvSpPr>
              <a:spLocks noChangeShapeType="1"/>
            </p:cNvSpPr>
            <p:nvPr/>
          </p:nvSpPr>
          <p:spPr bwMode="auto">
            <a:xfrm>
              <a:off x="2208" y="2416"/>
              <a:ext cx="1488" cy="0"/>
            </a:xfrm>
            <a:prstGeom prst="line">
              <a:avLst/>
            </a:prstGeom>
            <a:noFill/>
            <a:ln w="28575">
              <a:solidFill>
                <a:schemeClr val="tx1"/>
              </a:solidFill>
              <a:round/>
              <a:headEnd type="none" w="sm" len="sm"/>
              <a:tailEnd type="none" w="lg" len="lg"/>
            </a:ln>
            <a:effectLst/>
          </p:spPr>
          <p:txBody>
            <a:bodyPr wrap="none" lIns="0" tIns="0" rIns="0" bIns="0" anchor="ctr"/>
            <a:lstStyle/>
            <a:p>
              <a:endParaRPr lang="en-US"/>
            </a:p>
          </p:txBody>
        </p:sp>
        <p:sp>
          <p:nvSpPr>
            <p:cNvPr id="406535" name="Text Box 7"/>
            <p:cNvSpPr txBox="1">
              <a:spLocks noChangeArrowheads="1"/>
            </p:cNvSpPr>
            <p:nvPr/>
          </p:nvSpPr>
          <p:spPr bwMode="auto">
            <a:xfrm>
              <a:off x="2208" y="2448"/>
              <a:ext cx="240" cy="173"/>
            </a:xfrm>
            <a:prstGeom prst="rect">
              <a:avLst/>
            </a:prstGeom>
            <a:noFill/>
            <a:ln w="28575">
              <a:noFill/>
              <a:miter lim="800000"/>
              <a:headEnd type="none" w="sm" len="sm"/>
              <a:tailEnd type="none" w="lg" len="lg"/>
            </a:ln>
            <a:effectLst/>
          </p:spPr>
          <p:txBody>
            <a:bodyPr wrap="none" lIns="0" tIns="0" rIns="0" bIns="0">
              <a:spAutoFit/>
            </a:bodyPr>
            <a:lstStyle/>
            <a:p>
              <a:r>
                <a:rPr lang="en-US" sz="1800" u="none">
                  <a:latin typeface="Arial" pitchFamily="34" charset="0"/>
                </a:rPr>
                <a:t>2..4</a:t>
              </a:r>
            </a:p>
          </p:txBody>
        </p:sp>
      </p:grpSp>
      <p:grpSp>
        <p:nvGrpSpPr>
          <p:cNvPr id="3" name="Group 8"/>
          <p:cNvGrpSpPr>
            <a:grpSpLocks/>
          </p:cNvGrpSpPr>
          <p:nvPr/>
        </p:nvGrpSpPr>
        <p:grpSpPr bwMode="auto">
          <a:xfrm>
            <a:off x="6324600" y="4191000"/>
            <a:ext cx="2362200" cy="300038"/>
            <a:chOff x="2208" y="2096"/>
            <a:chExt cx="1488" cy="189"/>
          </a:xfrm>
        </p:grpSpPr>
        <p:sp>
          <p:nvSpPr>
            <p:cNvPr id="406537" name="Line 9"/>
            <p:cNvSpPr>
              <a:spLocks noChangeShapeType="1"/>
            </p:cNvSpPr>
            <p:nvPr/>
          </p:nvSpPr>
          <p:spPr bwMode="auto">
            <a:xfrm>
              <a:off x="2208" y="2096"/>
              <a:ext cx="1488" cy="0"/>
            </a:xfrm>
            <a:prstGeom prst="line">
              <a:avLst/>
            </a:prstGeom>
            <a:noFill/>
            <a:ln w="28575">
              <a:solidFill>
                <a:schemeClr val="tx1"/>
              </a:solidFill>
              <a:round/>
              <a:headEnd type="none" w="sm" len="sm"/>
              <a:tailEnd type="none" w="lg" len="lg"/>
            </a:ln>
            <a:effectLst/>
          </p:spPr>
          <p:txBody>
            <a:bodyPr wrap="none" lIns="0" tIns="0" rIns="0" bIns="0" anchor="ctr"/>
            <a:lstStyle/>
            <a:p>
              <a:endParaRPr lang="en-US"/>
            </a:p>
          </p:txBody>
        </p:sp>
        <p:sp>
          <p:nvSpPr>
            <p:cNvPr id="406538" name="Text Box 10"/>
            <p:cNvSpPr txBox="1">
              <a:spLocks noChangeArrowheads="1"/>
            </p:cNvSpPr>
            <p:nvPr/>
          </p:nvSpPr>
          <p:spPr bwMode="auto">
            <a:xfrm>
              <a:off x="2208" y="2112"/>
              <a:ext cx="240" cy="173"/>
            </a:xfrm>
            <a:prstGeom prst="rect">
              <a:avLst/>
            </a:prstGeom>
            <a:noFill/>
            <a:ln w="28575">
              <a:noFill/>
              <a:miter lim="800000"/>
              <a:headEnd type="none" w="sm" len="sm"/>
              <a:tailEnd type="none" w="lg" len="lg"/>
            </a:ln>
            <a:effectLst/>
          </p:spPr>
          <p:txBody>
            <a:bodyPr wrap="none" lIns="0" tIns="0" rIns="0" bIns="0">
              <a:spAutoFit/>
            </a:bodyPr>
            <a:lstStyle/>
            <a:p>
              <a:r>
                <a:rPr lang="en-US" sz="1800" u="none">
                  <a:latin typeface="Arial" pitchFamily="34" charset="0"/>
                </a:rPr>
                <a:t>0..1</a:t>
              </a:r>
            </a:p>
          </p:txBody>
        </p:sp>
      </p:grpSp>
      <p:grpSp>
        <p:nvGrpSpPr>
          <p:cNvPr id="4" name="Group 11"/>
          <p:cNvGrpSpPr>
            <a:grpSpLocks/>
          </p:cNvGrpSpPr>
          <p:nvPr/>
        </p:nvGrpSpPr>
        <p:grpSpPr bwMode="auto">
          <a:xfrm>
            <a:off x="6400800" y="3581400"/>
            <a:ext cx="2362200" cy="274638"/>
            <a:chOff x="2208" y="1776"/>
            <a:chExt cx="1488" cy="173"/>
          </a:xfrm>
        </p:grpSpPr>
        <p:sp>
          <p:nvSpPr>
            <p:cNvPr id="406540" name="Line 12"/>
            <p:cNvSpPr>
              <a:spLocks noChangeShapeType="1"/>
            </p:cNvSpPr>
            <p:nvPr/>
          </p:nvSpPr>
          <p:spPr bwMode="auto">
            <a:xfrm>
              <a:off x="2208" y="1776"/>
              <a:ext cx="1488" cy="0"/>
            </a:xfrm>
            <a:prstGeom prst="line">
              <a:avLst/>
            </a:prstGeom>
            <a:noFill/>
            <a:ln w="28575">
              <a:solidFill>
                <a:schemeClr val="tx1"/>
              </a:solidFill>
              <a:round/>
              <a:headEnd type="none" w="sm" len="sm"/>
              <a:tailEnd type="none" w="lg" len="lg"/>
            </a:ln>
            <a:effectLst/>
          </p:spPr>
          <p:txBody>
            <a:bodyPr wrap="none" lIns="0" tIns="0" rIns="0" bIns="0" anchor="ctr"/>
            <a:lstStyle/>
            <a:p>
              <a:endParaRPr lang="en-US"/>
            </a:p>
          </p:txBody>
        </p:sp>
        <p:sp>
          <p:nvSpPr>
            <p:cNvPr id="406541" name="Text Box 13"/>
            <p:cNvSpPr txBox="1">
              <a:spLocks noChangeArrowheads="1"/>
            </p:cNvSpPr>
            <p:nvPr/>
          </p:nvSpPr>
          <p:spPr bwMode="auto">
            <a:xfrm>
              <a:off x="2208" y="1776"/>
              <a:ext cx="216" cy="173"/>
            </a:xfrm>
            <a:prstGeom prst="rect">
              <a:avLst/>
            </a:prstGeom>
            <a:noFill/>
            <a:ln w="28575">
              <a:noFill/>
              <a:miter lim="800000"/>
              <a:headEnd type="none" w="sm" len="sm"/>
              <a:tailEnd type="none" w="lg" len="lg"/>
            </a:ln>
            <a:effectLst/>
          </p:spPr>
          <p:txBody>
            <a:bodyPr wrap="none" lIns="0" tIns="0" rIns="0" bIns="0">
              <a:spAutoFit/>
            </a:bodyPr>
            <a:lstStyle/>
            <a:p>
              <a:r>
                <a:rPr lang="en-US" sz="1800" u="none">
                  <a:latin typeface="Arial" pitchFamily="34" charset="0"/>
                </a:rPr>
                <a:t>1..*</a:t>
              </a:r>
            </a:p>
          </p:txBody>
        </p:sp>
      </p:grpSp>
      <p:grpSp>
        <p:nvGrpSpPr>
          <p:cNvPr id="5" name="Group 14"/>
          <p:cNvGrpSpPr>
            <a:grpSpLocks/>
          </p:cNvGrpSpPr>
          <p:nvPr/>
        </p:nvGrpSpPr>
        <p:grpSpPr bwMode="auto">
          <a:xfrm>
            <a:off x="6324600" y="3048000"/>
            <a:ext cx="2362200" cy="325438"/>
            <a:chOff x="2208" y="1456"/>
            <a:chExt cx="1488" cy="205"/>
          </a:xfrm>
        </p:grpSpPr>
        <p:sp>
          <p:nvSpPr>
            <p:cNvPr id="406543" name="Line 15"/>
            <p:cNvSpPr>
              <a:spLocks noChangeShapeType="1"/>
            </p:cNvSpPr>
            <p:nvPr/>
          </p:nvSpPr>
          <p:spPr bwMode="auto">
            <a:xfrm>
              <a:off x="2208" y="1456"/>
              <a:ext cx="1488" cy="0"/>
            </a:xfrm>
            <a:prstGeom prst="line">
              <a:avLst/>
            </a:prstGeom>
            <a:noFill/>
            <a:ln w="28575">
              <a:solidFill>
                <a:schemeClr val="tx1"/>
              </a:solidFill>
              <a:round/>
              <a:headEnd type="none" w="sm" len="sm"/>
              <a:tailEnd type="none" w="lg" len="lg"/>
            </a:ln>
            <a:effectLst/>
          </p:spPr>
          <p:txBody>
            <a:bodyPr wrap="none" lIns="0" tIns="0" rIns="0" bIns="0" anchor="ctr"/>
            <a:lstStyle/>
            <a:p>
              <a:endParaRPr lang="en-US"/>
            </a:p>
          </p:txBody>
        </p:sp>
        <p:sp>
          <p:nvSpPr>
            <p:cNvPr id="406544" name="Text Box 16"/>
            <p:cNvSpPr txBox="1">
              <a:spLocks noChangeArrowheads="1"/>
            </p:cNvSpPr>
            <p:nvPr/>
          </p:nvSpPr>
          <p:spPr bwMode="auto">
            <a:xfrm>
              <a:off x="2208" y="1488"/>
              <a:ext cx="216" cy="173"/>
            </a:xfrm>
            <a:prstGeom prst="rect">
              <a:avLst/>
            </a:prstGeom>
            <a:noFill/>
            <a:ln w="28575">
              <a:noFill/>
              <a:miter lim="800000"/>
              <a:headEnd type="none" w="sm" len="sm"/>
              <a:tailEnd type="none" w="lg" len="lg"/>
            </a:ln>
            <a:effectLst/>
          </p:spPr>
          <p:txBody>
            <a:bodyPr wrap="none" lIns="0" tIns="0" rIns="0" bIns="0">
              <a:spAutoFit/>
            </a:bodyPr>
            <a:lstStyle/>
            <a:p>
              <a:r>
                <a:rPr lang="en-US" sz="1800" u="none">
                  <a:latin typeface="Arial" pitchFamily="34" charset="0"/>
                </a:rPr>
                <a:t>0..*</a:t>
              </a:r>
            </a:p>
          </p:txBody>
        </p:sp>
      </p:grpSp>
      <p:sp>
        <p:nvSpPr>
          <p:cNvPr id="406545" name="Text Box 17"/>
          <p:cNvSpPr txBox="1">
            <a:spLocks noChangeArrowheads="1"/>
          </p:cNvSpPr>
          <p:nvPr/>
        </p:nvSpPr>
        <p:spPr bwMode="auto">
          <a:xfrm>
            <a:off x="6400800" y="1828800"/>
            <a:ext cx="127000" cy="274638"/>
          </a:xfrm>
          <a:prstGeom prst="rect">
            <a:avLst/>
          </a:prstGeom>
          <a:noFill/>
          <a:ln w="28575">
            <a:noFill/>
            <a:miter lim="800000"/>
            <a:headEnd type="none" w="sm" len="sm"/>
            <a:tailEnd type="none" w="lg" len="lg"/>
          </a:ln>
          <a:effectLst/>
        </p:spPr>
        <p:txBody>
          <a:bodyPr wrap="none" lIns="0" tIns="0" rIns="0" bIns="0">
            <a:spAutoFit/>
          </a:bodyPr>
          <a:lstStyle/>
          <a:p>
            <a:r>
              <a:rPr lang="en-US" sz="1800" u="none">
                <a:latin typeface="Arial" pitchFamily="34" charset="0"/>
              </a:rPr>
              <a:t>1</a:t>
            </a:r>
          </a:p>
        </p:txBody>
      </p:sp>
      <p:sp>
        <p:nvSpPr>
          <p:cNvPr id="406549" name="Rectangle 21"/>
          <p:cNvSpPr>
            <a:spLocks noGrp="1" noChangeArrowheads="1"/>
          </p:cNvSpPr>
          <p:nvPr>
            <p:ph type="body" idx="1"/>
          </p:nvPr>
        </p:nvSpPr>
        <p:spPr/>
        <p:txBody>
          <a:bodyPr>
            <a:normAutofit/>
          </a:bodyPr>
          <a:lstStyle/>
          <a:p>
            <a:r>
              <a:rPr lang="en-US" dirty="0"/>
              <a:t>Unspecified</a:t>
            </a:r>
          </a:p>
          <a:p>
            <a:r>
              <a:rPr lang="en-US" dirty="0"/>
              <a:t>Exactly one</a:t>
            </a:r>
          </a:p>
          <a:p>
            <a:r>
              <a:rPr lang="en-US" dirty="0"/>
              <a:t>Zero or more (many, </a:t>
            </a:r>
            <a:r>
              <a:rPr lang="en-US" dirty="0" smtClean="0"/>
              <a:t>unlimited</a:t>
            </a:r>
            <a:endParaRPr lang="en-US" dirty="0"/>
          </a:p>
          <a:p>
            <a:r>
              <a:rPr lang="en-US" dirty="0"/>
              <a:t>One or more</a:t>
            </a:r>
          </a:p>
          <a:p>
            <a:r>
              <a:rPr lang="en-US" dirty="0"/>
              <a:t>Zero or one</a:t>
            </a:r>
          </a:p>
          <a:p>
            <a:r>
              <a:rPr lang="en-US" dirty="0"/>
              <a:t>Specified range</a:t>
            </a:r>
          </a:p>
          <a:p>
            <a:r>
              <a:rPr lang="en-US" dirty="0"/>
              <a:t>Multiple, disjoint ranges</a:t>
            </a:r>
          </a:p>
        </p:txBody>
      </p:sp>
      <p:grpSp>
        <p:nvGrpSpPr>
          <p:cNvPr id="7" name="Group 22"/>
          <p:cNvGrpSpPr>
            <a:grpSpLocks/>
          </p:cNvGrpSpPr>
          <p:nvPr/>
        </p:nvGrpSpPr>
        <p:grpSpPr bwMode="auto">
          <a:xfrm>
            <a:off x="6400800" y="5562600"/>
            <a:ext cx="2362200" cy="325438"/>
            <a:chOff x="2208" y="2416"/>
            <a:chExt cx="1488" cy="205"/>
          </a:xfrm>
        </p:grpSpPr>
        <p:sp>
          <p:nvSpPr>
            <p:cNvPr id="406551" name="Line 23"/>
            <p:cNvSpPr>
              <a:spLocks noChangeShapeType="1"/>
            </p:cNvSpPr>
            <p:nvPr/>
          </p:nvSpPr>
          <p:spPr bwMode="auto">
            <a:xfrm>
              <a:off x="2208" y="2416"/>
              <a:ext cx="1488" cy="0"/>
            </a:xfrm>
            <a:prstGeom prst="line">
              <a:avLst/>
            </a:prstGeom>
            <a:noFill/>
            <a:ln w="28575">
              <a:solidFill>
                <a:schemeClr val="tx1"/>
              </a:solidFill>
              <a:round/>
              <a:headEnd type="none" w="sm" len="sm"/>
              <a:tailEnd type="none" w="lg" len="lg"/>
            </a:ln>
            <a:effectLst/>
          </p:spPr>
          <p:txBody>
            <a:bodyPr wrap="none" lIns="0" tIns="0" rIns="0" bIns="0" anchor="ctr"/>
            <a:lstStyle/>
            <a:p>
              <a:endParaRPr lang="en-US"/>
            </a:p>
          </p:txBody>
        </p:sp>
        <p:sp>
          <p:nvSpPr>
            <p:cNvPr id="406552" name="Text Box 24"/>
            <p:cNvSpPr txBox="1">
              <a:spLocks noChangeArrowheads="1"/>
            </p:cNvSpPr>
            <p:nvPr/>
          </p:nvSpPr>
          <p:spPr bwMode="auto">
            <a:xfrm>
              <a:off x="2208" y="2448"/>
              <a:ext cx="400" cy="173"/>
            </a:xfrm>
            <a:prstGeom prst="rect">
              <a:avLst/>
            </a:prstGeom>
            <a:noFill/>
            <a:ln w="28575">
              <a:noFill/>
              <a:miter lim="800000"/>
              <a:headEnd type="none" w="sm" len="sm"/>
              <a:tailEnd type="none" w="lg" len="lg"/>
            </a:ln>
            <a:effectLst/>
          </p:spPr>
          <p:txBody>
            <a:bodyPr wrap="none" lIns="0" tIns="0" rIns="0" bIns="0">
              <a:spAutoFit/>
            </a:bodyPr>
            <a:lstStyle/>
            <a:p>
              <a:r>
                <a:rPr lang="en-US" sz="1800" u="none">
                  <a:latin typeface="Arial" pitchFamily="34" charset="0"/>
                </a:rPr>
                <a:t>2, 4..6</a:t>
              </a: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A56F67-23A2-468D-A6B5-003ABB84D10D}" type="datetime1">
              <a:rPr lang="en-US" smtClean="0"/>
              <a:pPr/>
              <a:t>9/13/2011</a:t>
            </a:fld>
            <a:endParaRPr lang="en-US" dirty="0"/>
          </a:p>
        </p:txBody>
      </p:sp>
      <p:sp>
        <p:nvSpPr>
          <p:cNvPr id="3" name="Footer Placeholder 2"/>
          <p:cNvSpPr>
            <a:spLocks noGrp="1"/>
          </p:cNvSpPr>
          <p:nvPr>
            <p:ph type="ftr" sz="quarter" idx="11"/>
          </p:nvPr>
        </p:nvSpPr>
        <p:spPr/>
        <p:txBody>
          <a:bodyPr/>
          <a:lstStyle/>
          <a:p>
            <a:r>
              <a:rPr lang="en-US" smtClean="0"/>
              <a:t>Software Construction          Lecture 2 </a:t>
            </a:r>
            <a:endParaRPr lang="en-US" dirty="0"/>
          </a:p>
        </p:txBody>
      </p:sp>
      <p:sp>
        <p:nvSpPr>
          <p:cNvPr id="4" name="Slide Number Placeholder 3"/>
          <p:cNvSpPr>
            <a:spLocks noGrp="1"/>
          </p:cNvSpPr>
          <p:nvPr>
            <p:ph type="sldNum" sz="quarter" idx="12"/>
          </p:nvPr>
        </p:nvSpPr>
        <p:spPr/>
        <p:txBody>
          <a:bodyPr/>
          <a:lstStyle/>
          <a:p>
            <a:fld id="{8788B67C-5FBA-4700-BED1-0A047FDC042E}" type="slidenum">
              <a:rPr lang="en-US" smtClean="0"/>
              <a:pPr/>
              <a:t>28</a:t>
            </a:fld>
            <a:endParaRPr lang="en-US" dirty="0"/>
          </a:p>
        </p:txBody>
      </p:sp>
      <p:pic>
        <p:nvPicPr>
          <p:cNvPr id="15362" name="Picture 2"/>
          <p:cNvPicPr>
            <a:picLocks noChangeAspect="1" noChangeArrowheads="1"/>
          </p:cNvPicPr>
          <p:nvPr/>
        </p:nvPicPr>
        <p:blipFill>
          <a:blip r:embed="rId2" cstate="print"/>
          <a:srcRect l="25000" t="21094" r="8750" b="17187"/>
          <a:stretch>
            <a:fillRect/>
          </a:stretch>
        </p:blipFill>
        <p:spPr bwMode="auto">
          <a:xfrm>
            <a:off x="533400" y="152400"/>
            <a:ext cx="8077200" cy="60198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A56F67-23A2-468D-A6B5-003ABB84D10D}" type="datetime1">
              <a:rPr lang="en-US" smtClean="0"/>
              <a:pPr/>
              <a:t>9/13/2011</a:t>
            </a:fld>
            <a:endParaRPr lang="en-US" dirty="0"/>
          </a:p>
        </p:txBody>
      </p:sp>
      <p:sp>
        <p:nvSpPr>
          <p:cNvPr id="3" name="Footer Placeholder 2"/>
          <p:cNvSpPr>
            <a:spLocks noGrp="1"/>
          </p:cNvSpPr>
          <p:nvPr>
            <p:ph type="ftr" sz="quarter" idx="11"/>
          </p:nvPr>
        </p:nvSpPr>
        <p:spPr/>
        <p:txBody>
          <a:bodyPr/>
          <a:lstStyle/>
          <a:p>
            <a:r>
              <a:rPr lang="en-US" smtClean="0"/>
              <a:t>Software Construction          Lecture 2 </a:t>
            </a:r>
            <a:endParaRPr lang="en-US" dirty="0"/>
          </a:p>
        </p:txBody>
      </p:sp>
      <p:sp>
        <p:nvSpPr>
          <p:cNvPr id="4" name="Slide Number Placeholder 3"/>
          <p:cNvSpPr>
            <a:spLocks noGrp="1"/>
          </p:cNvSpPr>
          <p:nvPr>
            <p:ph type="sldNum" sz="quarter" idx="12"/>
          </p:nvPr>
        </p:nvSpPr>
        <p:spPr/>
        <p:txBody>
          <a:bodyPr/>
          <a:lstStyle/>
          <a:p>
            <a:fld id="{8788B67C-5FBA-4700-BED1-0A047FDC042E}" type="slidenum">
              <a:rPr lang="en-US" smtClean="0"/>
              <a:pPr/>
              <a:t>29</a:t>
            </a:fld>
            <a:endParaRPr lang="en-US" dirty="0"/>
          </a:p>
        </p:txBody>
      </p:sp>
      <p:sp>
        <p:nvSpPr>
          <p:cNvPr id="5" name="AutoShape 2"/>
          <p:cNvSpPr txBox="1">
            <a:spLocks noChangeArrowheads="1"/>
          </p:cNvSpPr>
          <p:nvPr/>
        </p:nvSpPr>
        <p:spPr>
          <a:xfrm>
            <a:off x="3048000" y="638175"/>
            <a:ext cx="2895600" cy="471488"/>
          </a:xfrm>
          <a:prstGeom prst="rect">
            <a:avLst/>
          </a:prstGeom>
          <a:noFill/>
          <a:ln>
            <a:noFill/>
          </a:ln>
        </p:spPr>
        <p:txBody>
          <a:bodyPr wrap="square" lIns="90487" rIns="90487"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zh-TW" sz="3200" b="0" i="0" u="none" strike="noStrike" kern="1200" cap="none" spc="0" normalizeH="0" baseline="0" noProof="0" dirty="0" smtClean="0">
                <a:ln>
                  <a:noFill/>
                </a:ln>
                <a:solidFill>
                  <a:schemeClr val="tx1"/>
                </a:solidFill>
                <a:effectLst/>
                <a:uLnTx/>
                <a:uFillTx/>
                <a:latin typeface="+mj-lt"/>
                <a:ea typeface="+mj-ea"/>
                <a:cs typeface="+mj-cs"/>
              </a:rPr>
              <a:t>Object models</a:t>
            </a:r>
          </a:p>
        </p:txBody>
      </p:sp>
      <p:sp>
        <p:nvSpPr>
          <p:cNvPr id="6" name="Rectangle 5"/>
          <p:cNvSpPr/>
          <p:nvPr/>
        </p:nvSpPr>
        <p:spPr>
          <a:xfrm>
            <a:off x="0" y="1348800"/>
            <a:ext cx="9601200" cy="3785652"/>
          </a:xfrm>
          <a:prstGeom prst="rect">
            <a:avLst/>
          </a:prstGeom>
        </p:spPr>
        <p:txBody>
          <a:bodyPr wrap="square">
            <a:spAutoFit/>
          </a:bodyPr>
          <a:lstStyle/>
          <a:p>
            <a:r>
              <a:rPr lang="en-GB" altLang="zh-TW" sz="2400" dirty="0" smtClean="0">
                <a:latin typeface="Times New Roman" pitchFamily="18" charset="0"/>
                <a:cs typeface="Times New Roman" pitchFamily="18" charset="0"/>
              </a:rPr>
              <a:t>Object = entity  + operations</a:t>
            </a:r>
          </a:p>
          <a:p>
            <a:r>
              <a:rPr lang="en-GB" altLang="zh-TW" sz="2400" dirty="0" smtClean="0">
                <a:latin typeface="Times New Roman" pitchFamily="18" charset="0"/>
                <a:cs typeface="Times New Roman" pitchFamily="18" charset="0"/>
              </a:rPr>
              <a:t>Object models describe the system in terms of object classes</a:t>
            </a:r>
          </a:p>
          <a:p>
            <a:endParaRPr lang="en-GB" altLang="zh-TW" sz="2400" dirty="0" smtClean="0">
              <a:latin typeface="Times New Roman" pitchFamily="18" charset="0"/>
              <a:cs typeface="Times New Roman" pitchFamily="18" charset="0"/>
            </a:endParaRPr>
          </a:p>
          <a:p>
            <a:r>
              <a:rPr lang="en-GB" altLang="zh-TW" sz="2400" dirty="0" smtClean="0">
                <a:latin typeface="Times New Roman" pitchFamily="18" charset="0"/>
                <a:cs typeface="Times New Roman" pitchFamily="18" charset="0"/>
              </a:rPr>
              <a:t>An object class is an abstraction over a set of objects with common</a:t>
            </a:r>
          </a:p>
          <a:p>
            <a:r>
              <a:rPr lang="en-GB" altLang="zh-TW" sz="2400" dirty="0" smtClean="0">
                <a:latin typeface="Times New Roman" pitchFamily="18" charset="0"/>
                <a:cs typeface="Times New Roman" pitchFamily="18" charset="0"/>
              </a:rPr>
              <a:t>attributes and the services (operations) provided by each object</a:t>
            </a:r>
          </a:p>
          <a:p>
            <a:endParaRPr lang="en-GB" altLang="zh-TW" sz="2400" dirty="0" smtClean="0">
              <a:latin typeface="Times New Roman" pitchFamily="18" charset="0"/>
              <a:cs typeface="Times New Roman" pitchFamily="18" charset="0"/>
            </a:endParaRPr>
          </a:p>
          <a:p>
            <a:r>
              <a:rPr lang="en-GB" altLang="zh-TW" sz="2400" dirty="0" smtClean="0">
                <a:latin typeface="Times New Roman" pitchFamily="18" charset="0"/>
                <a:cs typeface="Times New Roman" pitchFamily="18" charset="0"/>
              </a:rPr>
              <a:t>Various object models may be produced</a:t>
            </a:r>
          </a:p>
          <a:p>
            <a:pPr lvl="1"/>
            <a:r>
              <a:rPr lang="en-GB" altLang="zh-TW" sz="2400" dirty="0" smtClean="0">
                <a:latin typeface="Times New Roman" pitchFamily="18" charset="0"/>
                <a:cs typeface="Times New Roman" pitchFamily="18" charset="0"/>
              </a:rPr>
              <a:t>Inheritance models</a:t>
            </a:r>
          </a:p>
          <a:p>
            <a:pPr lvl="1"/>
            <a:r>
              <a:rPr lang="en-GB" altLang="zh-TW" sz="2400" dirty="0" smtClean="0">
                <a:latin typeface="Times New Roman" pitchFamily="18" charset="0"/>
                <a:cs typeface="Times New Roman" pitchFamily="18" charset="0"/>
              </a:rPr>
              <a:t>Aggregation models</a:t>
            </a:r>
          </a:p>
          <a:p>
            <a:pPr lvl="1"/>
            <a:r>
              <a:rPr lang="en-GB" altLang="zh-TW" sz="2400" dirty="0" smtClean="0">
                <a:latin typeface="Times New Roman" pitchFamily="18" charset="0"/>
                <a:cs typeface="Times New Roman" pitchFamily="18" charset="0"/>
              </a:rPr>
              <a:t>Interaction models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2400"/>
            <a:ext cx="10058400" cy="1470025"/>
          </a:xfrm>
        </p:spPr>
        <p:txBody>
          <a:bodyPr>
            <a:normAutofit/>
          </a:bodyPr>
          <a:lstStyle/>
          <a:p>
            <a:r>
              <a:rPr lang="en-US" sz="4000" b="1" dirty="0"/>
              <a:t>Perspectives on Software Engineering:</a:t>
            </a:r>
            <a:br>
              <a:rPr lang="en-US" sz="4000" b="1" dirty="0"/>
            </a:br>
            <a:r>
              <a:rPr lang="en-US" sz="4000" b="1" dirty="0"/>
              <a:t>Quality of Software</a:t>
            </a:r>
            <a:r>
              <a:rPr lang="en-US" sz="4000" b="1" dirty="0" smtClean="0"/>
              <a:t> </a:t>
            </a:r>
            <a:endParaRPr lang="en-US" sz="4000" dirty="0"/>
          </a:p>
        </p:txBody>
      </p:sp>
      <p:sp>
        <p:nvSpPr>
          <p:cNvPr id="3" name="Subtitle 2"/>
          <p:cNvSpPr>
            <a:spLocks noGrp="1"/>
          </p:cNvSpPr>
          <p:nvPr>
            <p:ph type="subTitle" idx="1"/>
          </p:nvPr>
        </p:nvSpPr>
        <p:spPr/>
        <p:txBody>
          <a:bodyPr/>
          <a:lstStyle/>
          <a:p>
            <a:endParaRPr lang="en-US" dirty="0"/>
          </a:p>
        </p:txBody>
      </p:sp>
      <p:pic>
        <p:nvPicPr>
          <p:cNvPr id="2050" name="Picture 2"/>
          <p:cNvPicPr>
            <a:picLocks noChangeAspect="1" noChangeArrowheads="1"/>
          </p:cNvPicPr>
          <p:nvPr/>
        </p:nvPicPr>
        <p:blipFill>
          <a:blip r:embed="rId2" cstate="print"/>
          <a:srcRect l="14375" t="31250" r="14375" b="29687"/>
          <a:stretch>
            <a:fillRect/>
          </a:stretch>
        </p:blipFill>
        <p:spPr bwMode="auto">
          <a:xfrm>
            <a:off x="228600" y="1752600"/>
            <a:ext cx="8686800" cy="434340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A56F67-23A2-468D-A6B5-003ABB84D10D}" type="datetime1">
              <a:rPr lang="en-US" smtClean="0"/>
              <a:pPr/>
              <a:t>9/13/2011</a:t>
            </a:fld>
            <a:endParaRPr lang="en-US" dirty="0"/>
          </a:p>
        </p:txBody>
      </p:sp>
      <p:sp>
        <p:nvSpPr>
          <p:cNvPr id="3" name="Footer Placeholder 2"/>
          <p:cNvSpPr>
            <a:spLocks noGrp="1"/>
          </p:cNvSpPr>
          <p:nvPr>
            <p:ph type="ftr" sz="quarter" idx="11"/>
          </p:nvPr>
        </p:nvSpPr>
        <p:spPr/>
        <p:txBody>
          <a:bodyPr/>
          <a:lstStyle/>
          <a:p>
            <a:r>
              <a:rPr lang="en-US" smtClean="0"/>
              <a:t>Software Construction          Lecture 2 </a:t>
            </a:r>
            <a:endParaRPr lang="en-US" dirty="0"/>
          </a:p>
        </p:txBody>
      </p:sp>
      <p:sp>
        <p:nvSpPr>
          <p:cNvPr id="4" name="Slide Number Placeholder 3"/>
          <p:cNvSpPr>
            <a:spLocks noGrp="1"/>
          </p:cNvSpPr>
          <p:nvPr>
            <p:ph type="sldNum" sz="quarter" idx="12"/>
          </p:nvPr>
        </p:nvSpPr>
        <p:spPr/>
        <p:txBody>
          <a:bodyPr/>
          <a:lstStyle/>
          <a:p>
            <a:fld id="{8788B67C-5FBA-4700-BED1-0A047FDC042E}" type="slidenum">
              <a:rPr lang="en-US" smtClean="0"/>
              <a:pPr/>
              <a:t>30</a:t>
            </a:fld>
            <a:endParaRPr lang="en-US" dirty="0"/>
          </a:p>
        </p:txBody>
      </p:sp>
      <p:sp>
        <p:nvSpPr>
          <p:cNvPr id="5" name="Rectangle 4"/>
          <p:cNvSpPr/>
          <p:nvPr/>
        </p:nvSpPr>
        <p:spPr>
          <a:xfrm>
            <a:off x="914400" y="2057400"/>
            <a:ext cx="5943600" cy="3970318"/>
          </a:xfrm>
          <a:prstGeom prst="rect">
            <a:avLst/>
          </a:prstGeom>
        </p:spPr>
        <p:txBody>
          <a:bodyPr wrap="square">
            <a:spAutoFit/>
          </a:bodyPr>
          <a:lstStyle/>
          <a:p>
            <a:r>
              <a:rPr lang="en-US" dirty="0" smtClean="0"/>
              <a:t>Association </a:t>
            </a:r>
          </a:p>
          <a:p>
            <a:r>
              <a:rPr lang="en-US" dirty="0" smtClean="0"/>
              <a:t>• Is a Relationship between objects.</a:t>
            </a:r>
            <a:br>
              <a:rPr lang="en-US" dirty="0" smtClean="0"/>
            </a:br>
            <a:r>
              <a:rPr lang="en-US" dirty="0" smtClean="0"/>
              <a:t>• Objects have independent lifecycles.</a:t>
            </a:r>
            <a:br>
              <a:rPr lang="en-US" dirty="0" smtClean="0"/>
            </a:br>
            <a:r>
              <a:rPr lang="en-US" dirty="0" smtClean="0"/>
              <a:t>• There is no owner.</a:t>
            </a:r>
            <a:br>
              <a:rPr lang="en-US" dirty="0" smtClean="0"/>
            </a:br>
            <a:r>
              <a:rPr lang="en-US" dirty="0" smtClean="0"/>
              <a:t>• Objects can create and delete independently.</a:t>
            </a:r>
            <a:br>
              <a:rPr lang="en-US" dirty="0" smtClean="0"/>
            </a:br>
            <a:r>
              <a:rPr lang="en-US" dirty="0" smtClean="0"/>
              <a:t/>
            </a:r>
            <a:br>
              <a:rPr lang="en-US" dirty="0" smtClean="0"/>
            </a:br>
            <a:r>
              <a:rPr lang="en-US" dirty="0" smtClean="0"/>
              <a:t>Aggregation</a:t>
            </a:r>
          </a:p>
          <a:p>
            <a:r>
              <a:rPr lang="en-US" dirty="0" smtClean="0"/>
              <a:t>  </a:t>
            </a:r>
          </a:p>
          <a:p>
            <a:r>
              <a:rPr lang="en-US" dirty="0" smtClean="0"/>
              <a:t> Specialize form of Association.</a:t>
            </a:r>
            <a:br>
              <a:rPr lang="en-US" dirty="0" smtClean="0"/>
            </a:br>
            <a:r>
              <a:rPr lang="en-US" dirty="0" smtClean="0"/>
              <a:t>• has-a relationship between objects</a:t>
            </a:r>
            <a:br>
              <a:rPr lang="en-US" dirty="0" smtClean="0"/>
            </a:br>
            <a:r>
              <a:rPr lang="en-US" dirty="0" smtClean="0"/>
              <a:t>• Object have independent life-cycles</a:t>
            </a:r>
            <a:br>
              <a:rPr lang="en-US" dirty="0" smtClean="0"/>
            </a:br>
            <a:r>
              <a:rPr lang="en-US" dirty="0" smtClean="0"/>
              <a:t>• Parent-Child relationship</a:t>
            </a:r>
            <a:br>
              <a:rPr lang="en-US" dirty="0" smtClean="0"/>
            </a:br>
            <a:r>
              <a:rPr lang="en-US" dirty="0" smtClean="0"/>
              <a:t> </a:t>
            </a:r>
          </a:p>
          <a:p>
            <a:endParaRPr lang="en-US" dirty="0"/>
          </a:p>
        </p:txBody>
      </p:sp>
      <p:sp>
        <p:nvSpPr>
          <p:cNvPr id="6" name="TextBox 5"/>
          <p:cNvSpPr txBox="1"/>
          <p:nvPr/>
        </p:nvSpPr>
        <p:spPr>
          <a:xfrm>
            <a:off x="2057400" y="1447800"/>
            <a:ext cx="5105400" cy="523220"/>
          </a:xfrm>
          <a:prstGeom prst="rect">
            <a:avLst/>
          </a:prstGeom>
          <a:noFill/>
        </p:spPr>
        <p:txBody>
          <a:bodyPr wrap="square" rtlCol="0">
            <a:spAutoFit/>
          </a:bodyPr>
          <a:lstStyle/>
          <a:p>
            <a:pPr algn="ctr"/>
            <a:r>
              <a:rPr lang="en-US" sz="2800" dirty="0" err="1" smtClean="0">
                <a:solidFill>
                  <a:srgbClr val="FF0000"/>
                </a:solidFill>
              </a:rPr>
              <a:t>Asssociation</a:t>
            </a:r>
            <a:r>
              <a:rPr lang="en-US" sz="2800" dirty="0" smtClean="0">
                <a:solidFill>
                  <a:srgbClr val="FF0000"/>
                </a:solidFill>
              </a:rPr>
              <a:t> and Aggregation </a:t>
            </a:r>
            <a:endParaRPr lang="en-US" sz="2800" dirty="0">
              <a:solidFill>
                <a:srgbClr val="FF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A56F67-23A2-468D-A6B5-003ABB84D10D}" type="datetime1">
              <a:rPr lang="en-US" smtClean="0"/>
              <a:pPr/>
              <a:t>9/13/2011</a:t>
            </a:fld>
            <a:endParaRPr lang="en-US" dirty="0"/>
          </a:p>
        </p:txBody>
      </p:sp>
      <p:sp>
        <p:nvSpPr>
          <p:cNvPr id="3" name="Footer Placeholder 2"/>
          <p:cNvSpPr>
            <a:spLocks noGrp="1"/>
          </p:cNvSpPr>
          <p:nvPr>
            <p:ph type="ftr" sz="quarter" idx="11"/>
          </p:nvPr>
        </p:nvSpPr>
        <p:spPr/>
        <p:txBody>
          <a:bodyPr/>
          <a:lstStyle/>
          <a:p>
            <a:r>
              <a:rPr lang="en-US" smtClean="0"/>
              <a:t>Software Construction          Lecture 2 </a:t>
            </a:r>
            <a:endParaRPr lang="en-US" dirty="0"/>
          </a:p>
        </p:txBody>
      </p:sp>
      <p:sp>
        <p:nvSpPr>
          <p:cNvPr id="4" name="Slide Number Placeholder 3"/>
          <p:cNvSpPr>
            <a:spLocks noGrp="1"/>
          </p:cNvSpPr>
          <p:nvPr>
            <p:ph type="sldNum" sz="quarter" idx="12"/>
          </p:nvPr>
        </p:nvSpPr>
        <p:spPr/>
        <p:txBody>
          <a:bodyPr/>
          <a:lstStyle/>
          <a:p>
            <a:fld id="{8788B67C-5FBA-4700-BED1-0A047FDC042E}" type="slidenum">
              <a:rPr lang="en-US" smtClean="0"/>
              <a:pPr/>
              <a:t>31</a:t>
            </a:fld>
            <a:endParaRPr lang="en-US" dirty="0"/>
          </a:p>
        </p:txBody>
      </p:sp>
      <p:pic>
        <p:nvPicPr>
          <p:cNvPr id="19458" name="Picture 2"/>
          <p:cNvPicPr>
            <a:picLocks noChangeAspect="1" noChangeArrowheads="1"/>
          </p:cNvPicPr>
          <p:nvPr/>
        </p:nvPicPr>
        <p:blipFill>
          <a:blip r:embed="rId2" cstate="print"/>
          <a:srcRect l="23125" t="19531" r="15625" b="17188"/>
          <a:stretch>
            <a:fillRect/>
          </a:stretch>
        </p:blipFill>
        <p:spPr bwMode="auto">
          <a:xfrm>
            <a:off x="1143000" y="-76200"/>
            <a:ext cx="7467600" cy="61722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A56F67-23A2-468D-A6B5-003ABB84D10D}" type="datetime1">
              <a:rPr lang="en-US" smtClean="0"/>
              <a:pPr/>
              <a:t>9/13/2011</a:t>
            </a:fld>
            <a:endParaRPr lang="en-US" dirty="0"/>
          </a:p>
        </p:txBody>
      </p:sp>
      <p:sp>
        <p:nvSpPr>
          <p:cNvPr id="3" name="Footer Placeholder 2"/>
          <p:cNvSpPr>
            <a:spLocks noGrp="1"/>
          </p:cNvSpPr>
          <p:nvPr>
            <p:ph type="ftr" sz="quarter" idx="11"/>
          </p:nvPr>
        </p:nvSpPr>
        <p:spPr/>
        <p:txBody>
          <a:bodyPr/>
          <a:lstStyle/>
          <a:p>
            <a:r>
              <a:rPr lang="en-US" smtClean="0"/>
              <a:t>Software Construction          Lecture 2 </a:t>
            </a:r>
            <a:endParaRPr lang="en-US" dirty="0"/>
          </a:p>
        </p:txBody>
      </p:sp>
      <p:sp>
        <p:nvSpPr>
          <p:cNvPr id="4" name="Slide Number Placeholder 3"/>
          <p:cNvSpPr>
            <a:spLocks noGrp="1"/>
          </p:cNvSpPr>
          <p:nvPr>
            <p:ph type="sldNum" sz="quarter" idx="12"/>
          </p:nvPr>
        </p:nvSpPr>
        <p:spPr/>
        <p:txBody>
          <a:bodyPr/>
          <a:lstStyle/>
          <a:p>
            <a:fld id="{8788B67C-5FBA-4700-BED1-0A047FDC042E}" type="slidenum">
              <a:rPr lang="en-US" smtClean="0"/>
              <a:pPr/>
              <a:t>32</a:t>
            </a:fld>
            <a:endParaRPr lang="en-US" dirty="0"/>
          </a:p>
        </p:txBody>
      </p:sp>
      <p:pic>
        <p:nvPicPr>
          <p:cNvPr id="20482" name="Picture 2"/>
          <p:cNvPicPr>
            <a:picLocks noChangeAspect="1" noChangeArrowheads="1"/>
          </p:cNvPicPr>
          <p:nvPr/>
        </p:nvPicPr>
        <p:blipFill>
          <a:blip r:embed="rId2" cstate="print"/>
          <a:srcRect l="23125" t="33594" r="14375" b="17187"/>
          <a:stretch>
            <a:fillRect/>
          </a:stretch>
        </p:blipFill>
        <p:spPr bwMode="auto">
          <a:xfrm>
            <a:off x="914400" y="762000"/>
            <a:ext cx="7620000" cy="4800600"/>
          </a:xfrm>
          <a:prstGeom prst="rect">
            <a:avLst/>
          </a:prstGeom>
          <a:noFill/>
          <a:ln w="9525">
            <a:noFill/>
            <a:miter lim="800000"/>
            <a:headEnd/>
            <a:tailEnd/>
          </a:ln>
        </p:spPr>
      </p:pic>
      <p:sp>
        <p:nvSpPr>
          <p:cNvPr id="6" name="TextBox 5"/>
          <p:cNvSpPr txBox="1"/>
          <p:nvPr/>
        </p:nvSpPr>
        <p:spPr>
          <a:xfrm>
            <a:off x="2286000" y="152400"/>
            <a:ext cx="3733800" cy="523220"/>
          </a:xfrm>
          <a:prstGeom prst="rect">
            <a:avLst/>
          </a:prstGeom>
          <a:noFill/>
        </p:spPr>
        <p:txBody>
          <a:bodyPr wrap="square" rtlCol="0">
            <a:spAutoFit/>
          </a:bodyPr>
          <a:lstStyle/>
          <a:p>
            <a:pPr algn="ctr"/>
            <a:r>
              <a:rPr lang="en-US" sz="2800" dirty="0" smtClean="0">
                <a:solidFill>
                  <a:srgbClr val="FF0000"/>
                </a:solidFill>
              </a:rPr>
              <a:t>Object Aggregation</a:t>
            </a:r>
            <a:endParaRPr lang="en-US" sz="2800" dirty="0">
              <a:solidFill>
                <a:srgbClr val="FF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1898650" y="1485900"/>
            <a:ext cx="5111750" cy="819150"/>
          </a:xfrm>
          <a:prstGeom prst="rect">
            <a:avLst/>
          </a:prstGeom>
          <a:noFill/>
          <a:ln w="25400">
            <a:noFill/>
            <a:miter lim="800000"/>
            <a:headEnd/>
            <a:tailEnd/>
          </a:ln>
          <a:effectLst/>
        </p:spPr>
        <p:txBody>
          <a:bodyPr wrap="none" lIns="90487" tIns="44450" rIns="90487" bIns="44450">
            <a:spAutoFit/>
          </a:bodyPr>
          <a:lstStyle/>
          <a:p>
            <a:pPr>
              <a:defRPr/>
            </a:pPr>
            <a:r>
              <a:rPr kumimoji="0" lang="en-US" altLang="zh-TW" sz="2400">
                <a:effectLst>
                  <a:outerShdw blurRad="38100" dist="38100" dir="2700000" algn="tl">
                    <a:srgbClr val="C0C0C0"/>
                  </a:outerShdw>
                </a:effectLst>
                <a:latin typeface="Arial" pitchFamily="34" charset="0"/>
              </a:rPr>
              <a:t>Every computer-based system is an </a:t>
            </a:r>
          </a:p>
          <a:p>
            <a:pPr>
              <a:defRPr/>
            </a:pPr>
            <a:r>
              <a:rPr kumimoji="0" lang="en-US" altLang="zh-TW" sz="2400">
                <a:effectLst>
                  <a:outerShdw blurRad="38100" dist="38100" dir="2700000" algn="tl">
                    <a:srgbClr val="C0C0C0"/>
                  </a:outerShdw>
                </a:effectLst>
                <a:latin typeface="Arial" pitchFamily="34" charset="0"/>
              </a:rPr>
              <a:t>information transform ....</a:t>
            </a:r>
          </a:p>
        </p:txBody>
      </p:sp>
      <p:sp>
        <p:nvSpPr>
          <p:cNvPr id="10244" name="AutoShape 4"/>
          <p:cNvSpPr>
            <a:spLocks noChangeArrowheads="1"/>
          </p:cNvSpPr>
          <p:nvPr/>
        </p:nvSpPr>
        <p:spPr bwMode="auto">
          <a:xfrm>
            <a:off x="3454400" y="3101975"/>
            <a:ext cx="2235200" cy="2003425"/>
          </a:xfrm>
          <a:prstGeom prst="roundRect">
            <a:avLst>
              <a:gd name="adj" fmla="val 16667"/>
            </a:avLst>
          </a:prstGeom>
          <a:solidFill>
            <a:schemeClr val="accent2"/>
          </a:solidFill>
          <a:ln w="25400">
            <a:solidFill>
              <a:schemeClr val="tx1"/>
            </a:solidFill>
            <a:round/>
            <a:headEnd/>
            <a:tailEnd/>
          </a:ln>
          <a:effectLst>
            <a:outerShdw dist="107763" dir="2700000" algn="ctr" rotWithShape="0">
              <a:schemeClr val="bg2"/>
            </a:outerShdw>
          </a:effectLst>
        </p:spPr>
        <p:txBody>
          <a:bodyPr wrap="none" anchor="ctr"/>
          <a:lstStyle/>
          <a:p>
            <a:pPr>
              <a:defRPr/>
            </a:pPr>
            <a:endParaRPr lang="en-US"/>
          </a:p>
        </p:txBody>
      </p:sp>
      <p:sp>
        <p:nvSpPr>
          <p:cNvPr id="10245" name="AutoShape 5"/>
          <p:cNvSpPr>
            <a:spLocks noChangeArrowheads="1"/>
          </p:cNvSpPr>
          <p:nvPr/>
        </p:nvSpPr>
        <p:spPr bwMode="auto">
          <a:xfrm>
            <a:off x="1981200" y="3800475"/>
            <a:ext cx="1282700" cy="619125"/>
          </a:xfrm>
          <a:prstGeom prst="rightArrow">
            <a:avLst>
              <a:gd name="adj1" fmla="val 50000"/>
              <a:gd name="adj2" fmla="val 103599"/>
            </a:avLst>
          </a:prstGeom>
          <a:solidFill>
            <a:schemeClr val="accent2"/>
          </a:solidFill>
          <a:ln w="25400">
            <a:solidFill>
              <a:schemeClr val="bg1"/>
            </a:solidFill>
            <a:miter lim="800000"/>
            <a:headEnd/>
            <a:tailEnd/>
          </a:ln>
          <a:effectLst>
            <a:outerShdw dist="107763" dir="2700000" algn="ctr" rotWithShape="0">
              <a:schemeClr val="bg2"/>
            </a:outerShdw>
          </a:effectLst>
        </p:spPr>
        <p:txBody>
          <a:bodyPr wrap="none" anchor="ctr"/>
          <a:lstStyle/>
          <a:p>
            <a:pPr>
              <a:defRPr/>
            </a:pPr>
            <a:endParaRPr lang="en-US"/>
          </a:p>
        </p:txBody>
      </p:sp>
      <p:sp>
        <p:nvSpPr>
          <p:cNvPr id="10246" name="AutoShape 6"/>
          <p:cNvSpPr>
            <a:spLocks noChangeArrowheads="1"/>
          </p:cNvSpPr>
          <p:nvPr/>
        </p:nvSpPr>
        <p:spPr bwMode="auto">
          <a:xfrm>
            <a:off x="6045200" y="3838575"/>
            <a:ext cx="1282700" cy="619125"/>
          </a:xfrm>
          <a:prstGeom prst="rightArrow">
            <a:avLst>
              <a:gd name="adj1" fmla="val 50000"/>
              <a:gd name="adj2" fmla="val 103599"/>
            </a:avLst>
          </a:prstGeom>
          <a:solidFill>
            <a:schemeClr val="accent2"/>
          </a:solidFill>
          <a:ln w="25400">
            <a:solidFill>
              <a:schemeClr val="bg1"/>
            </a:solidFill>
            <a:miter lim="800000"/>
            <a:headEnd/>
            <a:tailEnd/>
          </a:ln>
          <a:effectLst>
            <a:outerShdw dist="107763" dir="2700000" algn="ctr" rotWithShape="0">
              <a:schemeClr val="bg2"/>
            </a:outerShdw>
          </a:effectLst>
        </p:spPr>
        <p:txBody>
          <a:bodyPr wrap="none" anchor="ctr"/>
          <a:lstStyle/>
          <a:p>
            <a:pPr>
              <a:defRPr/>
            </a:pPr>
            <a:endParaRPr lang="en-US"/>
          </a:p>
        </p:txBody>
      </p:sp>
      <p:sp>
        <p:nvSpPr>
          <p:cNvPr id="10247" name="Rectangle 7"/>
          <p:cNvSpPr>
            <a:spLocks noChangeArrowheads="1"/>
          </p:cNvSpPr>
          <p:nvPr/>
        </p:nvSpPr>
        <p:spPr bwMode="auto">
          <a:xfrm>
            <a:off x="3846513" y="3670300"/>
            <a:ext cx="1570037" cy="912813"/>
          </a:xfrm>
          <a:prstGeom prst="rect">
            <a:avLst/>
          </a:prstGeom>
          <a:noFill/>
          <a:ln w="25400">
            <a:noFill/>
            <a:miter lim="800000"/>
            <a:headEnd/>
            <a:tailEnd/>
          </a:ln>
          <a:effectLst/>
        </p:spPr>
        <p:txBody>
          <a:bodyPr wrap="none" lIns="90487" tIns="44450" rIns="90487" bIns="44450">
            <a:spAutoFit/>
          </a:bodyPr>
          <a:lstStyle/>
          <a:p>
            <a:pPr algn="ctr">
              <a:lnSpc>
                <a:spcPct val="75000"/>
              </a:lnSpc>
              <a:defRPr/>
            </a:pPr>
            <a:r>
              <a:rPr kumimoji="0" lang="en-US" altLang="zh-TW" sz="2400" b="1">
                <a:effectLst>
                  <a:outerShdw blurRad="38100" dist="38100" dir="2700000" algn="tl">
                    <a:srgbClr val="C0C0C0"/>
                  </a:outerShdw>
                </a:effectLst>
                <a:latin typeface="Arial" pitchFamily="34" charset="0"/>
              </a:rPr>
              <a:t>computer</a:t>
            </a:r>
          </a:p>
          <a:p>
            <a:pPr algn="ctr">
              <a:lnSpc>
                <a:spcPct val="75000"/>
              </a:lnSpc>
              <a:defRPr/>
            </a:pPr>
            <a:r>
              <a:rPr kumimoji="0" lang="en-US" altLang="zh-TW" sz="2400" b="1">
                <a:effectLst>
                  <a:outerShdw blurRad="38100" dist="38100" dir="2700000" algn="tl">
                    <a:srgbClr val="C0C0C0"/>
                  </a:outerShdw>
                </a:effectLst>
                <a:latin typeface="Arial" pitchFamily="34" charset="0"/>
              </a:rPr>
              <a:t>based</a:t>
            </a:r>
          </a:p>
          <a:p>
            <a:pPr algn="ctr">
              <a:lnSpc>
                <a:spcPct val="75000"/>
              </a:lnSpc>
              <a:defRPr/>
            </a:pPr>
            <a:r>
              <a:rPr kumimoji="0" lang="en-US" altLang="zh-TW" sz="2400" b="1">
                <a:effectLst>
                  <a:outerShdw blurRad="38100" dist="38100" dir="2700000" algn="tl">
                    <a:srgbClr val="C0C0C0"/>
                  </a:outerShdw>
                </a:effectLst>
                <a:latin typeface="Arial" pitchFamily="34" charset="0"/>
              </a:rPr>
              <a:t>system</a:t>
            </a:r>
          </a:p>
        </p:txBody>
      </p:sp>
      <p:sp>
        <p:nvSpPr>
          <p:cNvPr id="10248" name="Rectangle 8"/>
          <p:cNvSpPr>
            <a:spLocks noChangeArrowheads="1"/>
          </p:cNvSpPr>
          <p:nvPr/>
        </p:nvSpPr>
        <p:spPr bwMode="auto">
          <a:xfrm>
            <a:off x="2005013" y="3876675"/>
            <a:ext cx="923925" cy="454025"/>
          </a:xfrm>
          <a:prstGeom prst="rect">
            <a:avLst/>
          </a:prstGeom>
          <a:noFill/>
          <a:ln w="25400">
            <a:noFill/>
            <a:miter lim="800000"/>
            <a:headEnd/>
            <a:tailEnd/>
          </a:ln>
          <a:effectLst/>
        </p:spPr>
        <p:txBody>
          <a:bodyPr wrap="none" lIns="90487" tIns="44450" rIns="90487" bIns="44450">
            <a:spAutoFit/>
          </a:bodyPr>
          <a:lstStyle/>
          <a:p>
            <a:pPr>
              <a:defRPr/>
            </a:pPr>
            <a:r>
              <a:rPr kumimoji="0" lang="en-US" altLang="zh-TW" sz="2400" b="1">
                <a:effectLst>
                  <a:outerShdw blurRad="38100" dist="38100" dir="2700000" algn="tl">
                    <a:srgbClr val="C0C0C0"/>
                  </a:outerShdw>
                </a:effectLst>
                <a:latin typeface="Arial" pitchFamily="34" charset="0"/>
              </a:rPr>
              <a:t>input</a:t>
            </a:r>
          </a:p>
        </p:txBody>
      </p:sp>
      <p:sp>
        <p:nvSpPr>
          <p:cNvPr id="10249" name="Rectangle 9"/>
          <p:cNvSpPr>
            <a:spLocks noChangeArrowheads="1"/>
          </p:cNvSpPr>
          <p:nvPr/>
        </p:nvSpPr>
        <p:spPr bwMode="auto">
          <a:xfrm>
            <a:off x="6030913" y="3898900"/>
            <a:ext cx="1127125" cy="454025"/>
          </a:xfrm>
          <a:prstGeom prst="rect">
            <a:avLst/>
          </a:prstGeom>
          <a:noFill/>
          <a:ln w="25400">
            <a:noFill/>
            <a:miter lim="800000"/>
            <a:headEnd/>
            <a:tailEnd/>
          </a:ln>
          <a:effectLst/>
        </p:spPr>
        <p:txBody>
          <a:bodyPr wrap="none" lIns="90487" tIns="44450" rIns="90487" bIns="44450">
            <a:spAutoFit/>
          </a:bodyPr>
          <a:lstStyle/>
          <a:p>
            <a:pPr>
              <a:defRPr/>
            </a:pPr>
            <a:r>
              <a:rPr kumimoji="0" lang="en-US" altLang="zh-TW" sz="2400" b="1">
                <a:effectLst>
                  <a:outerShdw blurRad="38100" dist="38100" dir="2700000" algn="tl">
                    <a:srgbClr val="C0C0C0"/>
                  </a:outerShdw>
                </a:effectLst>
                <a:latin typeface="Arial" pitchFamily="34" charset="0"/>
              </a:rPr>
              <a:t>output</a:t>
            </a:r>
          </a:p>
        </p:txBody>
      </p:sp>
      <p:sp>
        <p:nvSpPr>
          <p:cNvPr id="22537" name="AutoShape 10"/>
          <p:cNvSpPr>
            <a:spLocks noGrp="1" noChangeArrowheads="1"/>
          </p:cNvSpPr>
          <p:nvPr>
            <p:ph type="title"/>
          </p:nvPr>
        </p:nvSpPr>
        <p:spPr>
          <a:xfrm>
            <a:off x="1820863" y="638175"/>
            <a:ext cx="5383212" cy="471488"/>
          </a:xfrm>
        </p:spPr>
        <p:txBody>
          <a:bodyPr>
            <a:normAutofit fontScale="90000"/>
          </a:bodyPr>
          <a:lstStyle/>
          <a:p>
            <a:r>
              <a:rPr lang="en-US" altLang="zh-TW" smtClean="0"/>
              <a:t>Functional Modeling: Data Flow Diagram</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AutoShape 4"/>
          <p:cNvSpPr>
            <a:spLocks noGrp="1" noChangeArrowheads="1"/>
          </p:cNvSpPr>
          <p:nvPr>
            <p:ph type="title"/>
          </p:nvPr>
        </p:nvSpPr>
        <p:spPr>
          <a:xfrm>
            <a:off x="1752600" y="638175"/>
            <a:ext cx="6934199" cy="471488"/>
          </a:xfrm>
        </p:spPr>
        <p:txBody>
          <a:bodyPr>
            <a:normAutofit fontScale="90000"/>
          </a:bodyPr>
          <a:lstStyle/>
          <a:p>
            <a:r>
              <a:rPr lang="en-US" altLang="zh-TW" dirty="0" smtClean="0">
                <a:solidFill>
                  <a:srgbClr val="FF0000"/>
                </a:solidFill>
              </a:rPr>
              <a:t>Data Flow Diagramming</a:t>
            </a:r>
          </a:p>
        </p:txBody>
      </p:sp>
      <p:sp>
        <p:nvSpPr>
          <p:cNvPr id="28674" name="Rectangle 3"/>
          <p:cNvSpPr>
            <a:spLocks noGrp="1" noChangeArrowheads="1"/>
          </p:cNvSpPr>
          <p:nvPr>
            <p:ph idx="1"/>
          </p:nvPr>
        </p:nvSpPr>
        <p:spPr>
          <a:xfrm>
            <a:off x="914400" y="1655763"/>
            <a:ext cx="7239000" cy="4414837"/>
          </a:xfrm>
          <a:noFill/>
        </p:spPr>
        <p:txBody>
          <a:bodyPr lIns="90487" rIns="90487">
            <a:normAutofit fontScale="92500" lnSpcReduction="10000"/>
          </a:bodyPr>
          <a:lstStyle/>
          <a:p>
            <a:r>
              <a:rPr lang="en-US" altLang="zh-TW" smtClean="0"/>
              <a:t>all icons must be labeled with </a:t>
            </a:r>
            <a:r>
              <a:rPr lang="en-US" altLang="zh-TW" b="1" smtClean="0"/>
              <a:t>meaningful</a:t>
            </a:r>
            <a:r>
              <a:rPr lang="en-US" altLang="zh-TW" smtClean="0"/>
              <a:t> names</a:t>
            </a:r>
          </a:p>
          <a:p>
            <a:r>
              <a:rPr lang="en-US" altLang="zh-TW" smtClean="0"/>
              <a:t>the DFD evolves through </a:t>
            </a:r>
            <a:r>
              <a:rPr lang="en-US" altLang="zh-TW" b="1" smtClean="0"/>
              <a:t>a number of levels</a:t>
            </a:r>
            <a:r>
              <a:rPr lang="en-US" altLang="zh-TW" smtClean="0"/>
              <a:t> of detail</a:t>
            </a:r>
          </a:p>
          <a:p>
            <a:r>
              <a:rPr lang="en-US" altLang="zh-TW" smtClean="0"/>
              <a:t>always begin with a </a:t>
            </a:r>
            <a:r>
              <a:rPr lang="en-US" altLang="zh-TW" b="1" smtClean="0"/>
              <a:t>context</a:t>
            </a:r>
            <a:r>
              <a:rPr lang="en-US" altLang="zh-TW" smtClean="0"/>
              <a:t> level diagram (also called level 0)</a:t>
            </a:r>
          </a:p>
          <a:p>
            <a:r>
              <a:rPr lang="en-US" altLang="zh-TW" smtClean="0"/>
              <a:t>always show external entities at level 0</a:t>
            </a:r>
          </a:p>
          <a:p>
            <a:r>
              <a:rPr lang="en-US" altLang="zh-TW" smtClean="0"/>
              <a:t>always label data flow arrows</a:t>
            </a:r>
          </a:p>
          <a:p>
            <a:r>
              <a:rPr lang="en-US" altLang="zh-TW" smtClean="0"/>
              <a:t>do not represent procedural logic</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A56F67-23A2-468D-A6B5-003ABB84D10D}" type="datetime1">
              <a:rPr lang="en-US" smtClean="0"/>
              <a:pPr/>
              <a:t>9/13/2011</a:t>
            </a:fld>
            <a:endParaRPr lang="en-US" dirty="0"/>
          </a:p>
        </p:txBody>
      </p:sp>
      <p:sp>
        <p:nvSpPr>
          <p:cNvPr id="3" name="Footer Placeholder 2"/>
          <p:cNvSpPr>
            <a:spLocks noGrp="1"/>
          </p:cNvSpPr>
          <p:nvPr>
            <p:ph type="ftr" sz="quarter" idx="11"/>
          </p:nvPr>
        </p:nvSpPr>
        <p:spPr/>
        <p:txBody>
          <a:bodyPr/>
          <a:lstStyle/>
          <a:p>
            <a:r>
              <a:rPr lang="en-US" smtClean="0"/>
              <a:t>Software Construction          Lecture 2 </a:t>
            </a:r>
            <a:endParaRPr lang="en-US" dirty="0"/>
          </a:p>
        </p:txBody>
      </p:sp>
      <p:sp>
        <p:nvSpPr>
          <p:cNvPr id="4" name="Slide Number Placeholder 3"/>
          <p:cNvSpPr>
            <a:spLocks noGrp="1"/>
          </p:cNvSpPr>
          <p:nvPr>
            <p:ph type="sldNum" sz="quarter" idx="12"/>
          </p:nvPr>
        </p:nvSpPr>
        <p:spPr/>
        <p:txBody>
          <a:bodyPr/>
          <a:lstStyle/>
          <a:p>
            <a:fld id="{8788B67C-5FBA-4700-BED1-0A047FDC042E}" type="slidenum">
              <a:rPr lang="en-US" smtClean="0"/>
              <a:pPr/>
              <a:t>35</a:t>
            </a:fld>
            <a:endParaRPr lang="en-US" dirty="0"/>
          </a:p>
        </p:txBody>
      </p:sp>
      <p:pic>
        <p:nvPicPr>
          <p:cNvPr id="23554" name="Picture 2"/>
          <p:cNvPicPr>
            <a:picLocks noChangeAspect="1" noChangeArrowheads="1"/>
          </p:cNvPicPr>
          <p:nvPr/>
        </p:nvPicPr>
        <p:blipFill>
          <a:blip r:embed="rId2" cstate="print"/>
          <a:srcRect l="30000" t="31250" r="17500" b="37500"/>
          <a:stretch>
            <a:fillRect/>
          </a:stretch>
        </p:blipFill>
        <p:spPr bwMode="auto">
          <a:xfrm>
            <a:off x="1219200" y="609600"/>
            <a:ext cx="6400800" cy="3048000"/>
          </a:xfrm>
          <a:prstGeom prst="rect">
            <a:avLst/>
          </a:prstGeom>
          <a:noFill/>
          <a:ln w="9525">
            <a:noFill/>
            <a:miter lim="800000"/>
            <a:headEnd/>
            <a:tailEnd/>
          </a:ln>
        </p:spPr>
      </p:pic>
      <p:sp>
        <p:nvSpPr>
          <p:cNvPr id="6" name="TextBox 5"/>
          <p:cNvSpPr txBox="1"/>
          <p:nvPr/>
        </p:nvSpPr>
        <p:spPr>
          <a:xfrm>
            <a:off x="3048000" y="152400"/>
            <a:ext cx="2438400" cy="646331"/>
          </a:xfrm>
          <a:prstGeom prst="rect">
            <a:avLst/>
          </a:prstGeom>
          <a:noFill/>
        </p:spPr>
        <p:txBody>
          <a:bodyPr wrap="square" rtlCol="0">
            <a:spAutoFit/>
          </a:bodyPr>
          <a:lstStyle/>
          <a:p>
            <a:pPr algn="ctr"/>
            <a:r>
              <a:rPr lang="en-US" sz="3600" dirty="0" smtClean="0">
                <a:solidFill>
                  <a:srgbClr val="FF0000"/>
                </a:solidFill>
                <a:latin typeface="Times New Roman" pitchFamily="18" charset="0"/>
                <a:cs typeface="Times New Roman" pitchFamily="18" charset="0"/>
              </a:rPr>
              <a:t>Level 0</a:t>
            </a:r>
            <a:endParaRPr lang="en-US" sz="3600" dirty="0">
              <a:solidFill>
                <a:srgbClr val="FF0000"/>
              </a:solidFill>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A56F67-23A2-468D-A6B5-003ABB84D10D}" type="datetime1">
              <a:rPr lang="en-US" smtClean="0"/>
              <a:pPr/>
              <a:t>9/13/2011</a:t>
            </a:fld>
            <a:endParaRPr lang="en-US" dirty="0"/>
          </a:p>
        </p:txBody>
      </p:sp>
      <p:sp>
        <p:nvSpPr>
          <p:cNvPr id="3" name="Footer Placeholder 2"/>
          <p:cNvSpPr>
            <a:spLocks noGrp="1"/>
          </p:cNvSpPr>
          <p:nvPr>
            <p:ph type="ftr" sz="quarter" idx="11"/>
          </p:nvPr>
        </p:nvSpPr>
        <p:spPr/>
        <p:txBody>
          <a:bodyPr/>
          <a:lstStyle/>
          <a:p>
            <a:r>
              <a:rPr lang="en-US" smtClean="0"/>
              <a:t>Software Construction          Lecture 2 </a:t>
            </a:r>
            <a:endParaRPr lang="en-US" dirty="0"/>
          </a:p>
        </p:txBody>
      </p:sp>
      <p:sp>
        <p:nvSpPr>
          <p:cNvPr id="4" name="Slide Number Placeholder 3"/>
          <p:cNvSpPr>
            <a:spLocks noGrp="1"/>
          </p:cNvSpPr>
          <p:nvPr>
            <p:ph type="sldNum" sz="quarter" idx="12"/>
          </p:nvPr>
        </p:nvSpPr>
        <p:spPr/>
        <p:txBody>
          <a:bodyPr/>
          <a:lstStyle/>
          <a:p>
            <a:fld id="{8788B67C-5FBA-4700-BED1-0A047FDC042E}" type="slidenum">
              <a:rPr lang="en-US" smtClean="0"/>
              <a:pPr/>
              <a:t>36</a:t>
            </a:fld>
            <a:endParaRPr lang="en-US" dirty="0"/>
          </a:p>
        </p:txBody>
      </p:sp>
      <p:pic>
        <p:nvPicPr>
          <p:cNvPr id="24578" name="Picture 2"/>
          <p:cNvPicPr>
            <a:picLocks noChangeAspect="1" noChangeArrowheads="1"/>
          </p:cNvPicPr>
          <p:nvPr/>
        </p:nvPicPr>
        <p:blipFill>
          <a:blip r:embed="rId2" cstate="print"/>
          <a:srcRect l="30000" t="30469" r="15625" b="26562"/>
          <a:stretch>
            <a:fillRect/>
          </a:stretch>
        </p:blipFill>
        <p:spPr bwMode="auto">
          <a:xfrm>
            <a:off x="762000" y="838200"/>
            <a:ext cx="6629400" cy="4191000"/>
          </a:xfrm>
          <a:prstGeom prst="rect">
            <a:avLst/>
          </a:prstGeom>
          <a:noFill/>
          <a:ln w="9525">
            <a:noFill/>
            <a:miter lim="800000"/>
            <a:headEnd/>
            <a:tailEnd/>
          </a:ln>
        </p:spPr>
      </p:pic>
      <p:sp>
        <p:nvSpPr>
          <p:cNvPr id="6" name="TextBox 5"/>
          <p:cNvSpPr txBox="1"/>
          <p:nvPr/>
        </p:nvSpPr>
        <p:spPr>
          <a:xfrm>
            <a:off x="2514600" y="304800"/>
            <a:ext cx="4419600" cy="646331"/>
          </a:xfrm>
          <a:prstGeom prst="rect">
            <a:avLst/>
          </a:prstGeom>
          <a:noFill/>
        </p:spPr>
        <p:txBody>
          <a:bodyPr wrap="square" rtlCol="0">
            <a:spAutoFit/>
          </a:bodyPr>
          <a:lstStyle/>
          <a:p>
            <a:pPr algn="ctr"/>
            <a:r>
              <a:rPr lang="en-US" sz="3600" dirty="0" smtClean="0">
                <a:solidFill>
                  <a:srgbClr val="FF0000"/>
                </a:solidFill>
              </a:rPr>
              <a:t>Level 1</a:t>
            </a:r>
            <a:endParaRPr lang="en-US" sz="3600" dirty="0">
              <a:solidFill>
                <a:srgbClr val="FF00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36"/>
          <p:cNvSpPr>
            <a:spLocks noGrp="1" noChangeArrowheads="1"/>
          </p:cNvSpPr>
          <p:nvPr>
            <p:ph type="title"/>
          </p:nvPr>
        </p:nvSpPr>
        <p:spPr>
          <a:xfrm>
            <a:off x="1907704" y="638175"/>
            <a:ext cx="5040560" cy="471488"/>
          </a:xfrm>
        </p:spPr>
        <p:txBody>
          <a:bodyPr>
            <a:normAutofit fontScale="90000"/>
          </a:bodyPr>
          <a:lstStyle/>
          <a:p>
            <a:r>
              <a:rPr lang="en-US" altLang="zh-TW" dirty="0" smtClean="0"/>
              <a:t>Using PSPEC</a:t>
            </a:r>
          </a:p>
        </p:txBody>
      </p:sp>
      <p:sp>
        <p:nvSpPr>
          <p:cNvPr id="33795" name="Rectangle 37"/>
          <p:cNvSpPr>
            <a:spLocks noGrp="1" noChangeArrowheads="1"/>
          </p:cNvSpPr>
          <p:nvPr>
            <p:ph idx="1"/>
          </p:nvPr>
        </p:nvSpPr>
        <p:spPr>
          <a:xfrm>
            <a:off x="1066800" y="1454150"/>
            <a:ext cx="7239000" cy="462682"/>
          </a:xfrm>
          <a:noFill/>
        </p:spPr>
        <p:txBody>
          <a:bodyPr lIns="90487" rIns="90487">
            <a:noAutofit/>
          </a:bodyPr>
          <a:lstStyle/>
          <a:p>
            <a:r>
              <a:rPr lang="en-US" altLang="zh-TW" sz="2000" dirty="0" smtClean="0"/>
              <a:t>Process Specification (PSPEC) can be used to specify the processing details implied by a process within a DFD</a:t>
            </a:r>
          </a:p>
        </p:txBody>
      </p:sp>
      <p:grpSp>
        <p:nvGrpSpPr>
          <p:cNvPr id="2" name="Group 39"/>
          <p:cNvGrpSpPr>
            <a:grpSpLocks/>
          </p:cNvGrpSpPr>
          <p:nvPr/>
        </p:nvGrpSpPr>
        <p:grpSpPr bwMode="auto">
          <a:xfrm>
            <a:off x="3563888" y="2420888"/>
            <a:ext cx="1185863" cy="1082675"/>
            <a:chOff x="2288" y="606"/>
            <a:chExt cx="904" cy="864"/>
          </a:xfrm>
        </p:grpSpPr>
        <p:sp>
          <p:nvSpPr>
            <p:cNvPr id="55336" name="Oval 40"/>
            <p:cNvSpPr>
              <a:spLocks noChangeArrowheads="1"/>
            </p:cNvSpPr>
            <p:nvPr/>
          </p:nvSpPr>
          <p:spPr bwMode="auto">
            <a:xfrm>
              <a:off x="2288" y="606"/>
              <a:ext cx="904" cy="864"/>
            </a:xfrm>
            <a:prstGeom prst="ellipse">
              <a:avLst/>
            </a:prstGeom>
            <a:solidFill>
              <a:schemeClr val="accent2"/>
            </a:solidFill>
            <a:ln w="12700">
              <a:noFill/>
              <a:round/>
              <a:headEnd/>
              <a:tailEnd/>
            </a:ln>
            <a:effectLst>
              <a:outerShdw dist="107763" dir="2700000" algn="ctr" rotWithShape="0">
                <a:schemeClr val="bg2"/>
              </a:outerShdw>
            </a:effectLst>
          </p:spPr>
          <p:txBody>
            <a:bodyPr wrap="none" anchor="ctr"/>
            <a:lstStyle/>
            <a:p>
              <a:pPr>
                <a:defRPr/>
              </a:pPr>
              <a:endParaRPr lang="en-US"/>
            </a:p>
          </p:txBody>
        </p:sp>
        <p:sp>
          <p:nvSpPr>
            <p:cNvPr id="55337" name="Rectangle 41"/>
            <p:cNvSpPr>
              <a:spLocks noChangeArrowheads="1"/>
            </p:cNvSpPr>
            <p:nvPr/>
          </p:nvSpPr>
          <p:spPr bwMode="auto">
            <a:xfrm>
              <a:off x="2422" y="712"/>
              <a:ext cx="715" cy="579"/>
            </a:xfrm>
            <a:prstGeom prst="rect">
              <a:avLst/>
            </a:prstGeom>
            <a:noFill/>
            <a:ln w="25400">
              <a:noFill/>
              <a:miter lim="800000"/>
              <a:headEnd/>
              <a:tailEnd/>
            </a:ln>
            <a:effectLst/>
          </p:spPr>
          <p:txBody>
            <a:bodyPr wrap="none" lIns="90487" tIns="44450" rIns="90487" bIns="44450">
              <a:spAutoFit/>
            </a:bodyPr>
            <a:lstStyle/>
            <a:p>
              <a:pPr>
                <a:defRPr/>
              </a:pPr>
              <a:r>
                <a:rPr kumimoji="0" lang="en-US" altLang="zh-TW" b="1" dirty="0">
                  <a:solidFill>
                    <a:srgbClr val="0D0414"/>
                  </a:solidFill>
                  <a:effectLst>
                    <a:outerShdw blurRad="38100" dist="38100" dir="2700000" algn="tl">
                      <a:srgbClr val="C0C0C0"/>
                    </a:outerShdw>
                  </a:effectLst>
                  <a:latin typeface="Arial" pitchFamily="34" charset="0"/>
                </a:rPr>
                <a:t>Check &amp; </a:t>
              </a:r>
            </a:p>
            <a:p>
              <a:pPr>
                <a:defRPr/>
              </a:pPr>
              <a:r>
                <a:rPr kumimoji="0" lang="en-US" altLang="zh-TW" b="1" dirty="0">
                  <a:solidFill>
                    <a:srgbClr val="0D0414"/>
                  </a:solidFill>
                  <a:effectLst>
                    <a:outerShdw blurRad="38100" dist="38100" dir="2700000" algn="tl">
                      <a:srgbClr val="C0C0C0"/>
                    </a:outerShdw>
                  </a:effectLst>
                  <a:latin typeface="Arial" pitchFamily="34" charset="0"/>
                </a:rPr>
                <a:t>convert </a:t>
              </a:r>
            </a:p>
            <a:p>
              <a:pPr>
                <a:defRPr/>
              </a:pPr>
              <a:r>
                <a:rPr kumimoji="0" lang="en-US" altLang="zh-TW" b="1" dirty="0">
                  <a:solidFill>
                    <a:srgbClr val="0D0414"/>
                  </a:solidFill>
                  <a:effectLst>
                    <a:outerShdw blurRad="38100" dist="38100" dir="2700000" algn="tl">
                      <a:srgbClr val="C0C0C0"/>
                    </a:outerShdw>
                  </a:effectLst>
                  <a:latin typeface="Arial" pitchFamily="34" charset="0"/>
                </a:rPr>
                <a:t>pressure</a:t>
              </a:r>
            </a:p>
          </p:txBody>
        </p:sp>
      </p:grpSp>
      <p:sp>
        <p:nvSpPr>
          <p:cNvPr id="33797" name="Freeform 42"/>
          <p:cNvSpPr>
            <a:spLocks/>
          </p:cNvSpPr>
          <p:nvPr/>
        </p:nvSpPr>
        <p:spPr bwMode="auto">
          <a:xfrm>
            <a:off x="2483768" y="3284984"/>
            <a:ext cx="3970338" cy="642937"/>
          </a:xfrm>
          <a:custGeom>
            <a:avLst/>
            <a:gdLst>
              <a:gd name="T0" fmla="*/ 1638011 w 3025"/>
              <a:gd name="T1" fmla="*/ 0 h 456"/>
              <a:gd name="T2" fmla="*/ 0 w 3025"/>
              <a:gd name="T3" fmla="*/ 641527 h 456"/>
              <a:gd name="T4" fmla="*/ 3969025 w 3025"/>
              <a:gd name="T5" fmla="*/ 641527 h 456"/>
              <a:gd name="T6" fmla="*/ 1680011 w 3025"/>
              <a:gd name="T7" fmla="*/ 0 h 456"/>
              <a:gd name="T8" fmla="*/ 1638011 w 3025"/>
              <a:gd name="T9" fmla="*/ 0 h 456"/>
              <a:gd name="T10" fmla="*/ 0 60000 65536"/>
              <a:gd name="T11" fmla="*/ 0 60000 65536"/>
              <a:gd name="T12" fmla="*/ 0 60000 65536"/>
              <a:gd name="T13" fmla="*/ 0 60000 65536"/>
              <a:gd name="T14" fmla="*/ 0 60000 65536"/>
              <a:gd name="T15" fmla="*/ 0 w 3025"/>
              <a:gd name="T16" fmla="*/ 0 h 456"/>
              <a:gd name="T17" fmla="*/ 3025 w 3025"/>
              <a:gd name="T18" fmla="*/ 456 h 456"/>
            </a:gdLst>
            <a:ahLst/>
            <a:cxnLst>
              <a:cxn ang="T10">
                <a:pos x="T0" y="T1"/>
              </a:cxn>
              <a:cxn ang="T11">
                <a:pos x="T2" y="T3"/>
              </a:cxn>
              <a:cxn ang="T12">
                <a:pos x="T4" y="T5"/>
              </a:cxn>
              <a:cxn ang="T13">
                <a:pos x="T6" y="T7"/>
              </a:cxn>
              <a:cxn ang="T14">
                <a:pos x="T8" y="T9"/>
              </a:cxn>
            </a:cxnLst>
            <a:rect l="T15" t="T16" r="T17" b="T18"/>
            <a:pathLst>
              <a:path w="3025" h="456">
                <a:moveTo>
                  <a:pt x="1248" y="0"/>
                </a:moveTo>
                <a:lnTo>
                  <a:pt x="0" y="455"/>
                </a:lnTo>
                <a:lnTo>
                  <a:pt x="3024" y="455"/>
                </a:lnTo>
                <a:lnTo>
                  <a:pt x="1280" y="0"/>
                </a:lnTo>
                <a:lnTo>
                  <a:pt x="1248" y="0"/>
                </a:lnTo>
              </a:path>
            </a:pathLst>
          </a:custGeom>
          <a:solidFill>
            <a:srgbClr val="E5405D"/>
          </a:solidFill>
          <a:ln w="25400" cap="rnd">
            <a:noFill/>
            <a:round/>
            <a:headEnd/>
            <a:tailEnd/>
          </a:ln>
        </p:spPr>
        <p:txBody>
          <a:bodyPr/>
          <a:lstStyle/>
          <a:p>
            <a:endParaRPr lang="en-US"/>
          </a:p>
        </p:txBody>
      </p:sp>
      <p:sp>
        <p:nvSpPr>
          <p:cNvPr id="33798" name="Rectangle 43"/>
          <p:cNvSpPr>
            <a:spLocks noChangeArrowheads="1"/>
          </p:cNvSpPr>
          <p:nvPr/>
        </p:nvSpPr>
        <p:spPr bwMode="auto">
          <a:xfrm>
            <a:off x="2508201" y="3860751"/>
            <a:ext cx="3968750" cy="465137"/>
          </a:xfrm>
          <a:prstGeom prst="rect">
            <a:avLst/>
          </a:prstGeom>
          <a:solidFill>
            <a:schemeClr val="accent2"/>
          </a:solidFill>
          <a:ln w="127000">
            <a:noFill/>
            <a:miter lim="800000"/>
            <a:headEnd/>
            <a:tailEnd/>
          </a:ln>
        </p:spPr>
        <p:txBody>
          <a:bodyPr wrap="none" anchor="ctr"/>
          <a:lstStyle/>
          <a:p>
            <a:endParaRPr lang="en-US"/>
          </a:p>
        </p:txBody>
      </p:sp>
      <p:sp>
        <p:nvSpPr>
          <p:cNvPr id="33799" name="Rectangle 44"/>
          <p:cNvSpPr>
            <a:spLocks noChangeArrowheads="1"/>
          </p:cNvSpPr>
          <p:nvPr/>
        </p:nvSpPr>
        <p:spPr bwMode="auto">
          <a:xfrm>
            <a:off x="2508201" y="3862338"/>
            <a:ext cx="3968750" cy="463550"/>
          </a:xfrm>
          <a:prstGeom prst="rect">
            <a:avLst/>
          </a:prstGeom>
          <a:noFill/>
          <a:ln w="25400">
            <a:solidFill>
              <a:srgbClr val="000000"/>
            </a:solidFill>
            <a:miter lim="800000"/>
            <a:headEnd/>
            <a:tailEnd/>
          </a:ln>
        </p:spPr>
        <p:txBody>
          <a:bodyPr wrap="none" anchor="ctr"/>
          <a:lstStyle/>
          <a:p>
            <a:endParaRPr lang="en-US"/>
          </a:p>
        </p:txBody>
      </p:sp>
      <p:sp>
        <p:nvSpPr>
          <p:cNvPr id="55341" name="Rectangle 45"/>
          <p:cNvSpPr>
            <a:spLocks noChangeArrowheads="1"/>
          </p:cNvSpPr>
          <p:nvPr/>
        </p:nvSpPr>
        <p:spPr bwMode="auto">
          <a:xfrm>
            <a:off x="3644851" y="3868688"/>
            <a:ext cx="1214437" cy="454025"/>
          </a:xfrm>
          <a:prstGeom prst="rect">
            <a:avLst/>
          </a:prstGeom>
          <a:noFill/>
          <a:ln w="25400">
            <a:noFill/>
            <a:miter lim="800000"/>
            <a:headEnd/>
            <a:tailEnd/>
          </a:ln>
          <a:effectLst/>
        </p:spPr>
        <p:txBody>
          <a:bodyPr wrap="none" lIns="90487" tIns="44450" rIns="90487" bIns="44450">
            <a:spAutoFit/>
          </a:bodyPr>
          <a:lstStyle/>
          <a:p>
            <a:pPr>
              <a:defRPr/>
            </a:pPr>
            <a:r>
              <a:rPr kumimoji="0" lang="en-US" altLang="zh-TW" sz="2400" b="1" dirty="0">
                <a:solidFill>
                  <a:schemeClr val="tx1"/>
                </a:solidFill>
                <a:effectLst>
                  <a:outerShdw blurRad="38100" dist="38100" dir="2700000" algn="tl">
                    <a:srgbClr val="C0C0C0"/>
                  </a:outerShdw>
                </a:effectLst>
                <a:latin typeface="Helvetica" pitchFamily="34" charset="0"/>
              </a:rPr>
              <a:t>PSPEC</a:t>
            </a:r>
          </a:p>
        </p:txBody>
      </p:sp>
      <p:sp>
        <p:nvSpPr>
          <p:cNvPr id="33801" name="Line 46"/>
          <p:cNvSpPr>
            <a:spLocks noChangeShapeType="1"/>
          </p:cNvSpPr>
          <p:nvPr/>
        </p:nvSpPr>
        <p:spPr bwMode="auto">
          <a:xfrm>
            <a:off x="2601863" y="3001913"/>
            <a:ext cx="830263" cy="0"/>
          </a:xfrm>
          <a:prstGeom prst="line">
            <a:avLst/>
          </a:prstGeom>
          <a:noFill/>
          <a:ln w="50800">
            <a:solidFill>
              <a:schemeClr val="tx1"/>
            </a:solidFill>
            <a:round/>
            <a:headEnd/>
            <a:tailEnd type="triangle" w="med" len="med"/>
          </a:ln>
        </p:spPr>
        <p:txBody>
          <a:bodyPr wrap="none" anchor="ctr"/>
          <a:lstStyle/>
          <a:p>
            <a:endParaRPr lang="en-US"/>
          </a:p>
        </p:txBody>
      </p:sp>
      <p:sp>
        <p:nvSpPr>
          <p:cNvPr id="33802" name="Line 47"/>
          <p:cNvSpPr>
            <a:spLocks noChangeShapeType="1"/>
          </p:cNvSpPr>
          <p:nvPr/>
        </p:nvSpPr>
        <p:spPr bwMode="auto">
          <a:xfrm>
            <a:off x="4943426" y="3001913"/>
            <a:ext cx="830262" cy="0"/>
          </a:xfrm>
          <a:prstGeom prst="line">
            <a:avLst/>
          </a:prstGeom>
          <a:noFill/>
          <a:ln w="50800">
            <a:solidFill>
              <a:schemeClr val="tx1"/>
            </a:solidFill>
            <a:round/>
            <a:headEnd/>
            <a:tailEnd type="triangle" w="med" len="med"/>
          </a:ln>
        </p:spPr>
        <p:txBody>
          <a:bodyPr wrap="none" anchor="ctr"/>
          <a:lstStyle/>
          <a:p>
            <a:endParaRPr lang="en-US"/>
          </a:p>
        </p:txBody>
      </p:sp>
      <p:sp>
        <p:nvSpPr>
          <p:cNvPr id="33803" name="Rectangle 48"/>
          <p:cNvSpPr>
            <a:spLocks noChangeArrowheads="1"/>
          </p:cNvSpPr>
          <p:nvPr/>
        </p:nvSpPr>
        <p:spPr bwMode="auto">
          <a:xfrm>
            <a:off x="2497088" y="4325888"/>
            <a:ext cx="3968750" cy="2286000"/>
          </a:xfrm>
          <a:prstGeom prst="rect">
            <a:avLst/>
          </a:prstGeom>
          <a:noFill/>
          <a:ln w="12700">
            <a:solidFill>
              <a:srgbClr val="000000"/>
            </a:solidFill>
            <a:miter lim="800000"/>
            <a:headEnd/>
            <a:tailEnd/>
          </a:ln>
        </p:spPr>
        <p:txBody>
          <a:bodyPr wrap="none" anchor="ctr"/>
          <a:lstStyle/>
          <a:p>
            <a:r>
              <a:rPr lang="en-US" altLang="zh-TW" sz="1600">
                <a:latin typeface="Univers (W1)" charset="0"/>
              </a:rPr>
              <a:t>If absolute tank pressure &gt; max pressure </a:t>
            </a:r>
          </a:p>
          <a:p>
            <a:r>
              <a:rPr lang="en-US" altLang="zh-TW" sz="1600">
                <a:latin typeface="Univers (W1)" charset="0"/>
              </a:rPr>
              <a:t>then</a:t>
            </a:r>
          </a:p>
          <a:p>
            <a:r>
              <a:rPr lang="en-US" altLang="zh-TW" sz="1600">
                <a:latin typeface="Univers (W1)" charset="0"/>
              </a:rPr>
              <a:t>   set above pressure to “true”;</a:t>
            </a:r>
          </a:p>
          <a:p>
            <a:r>
              <a:rPr lang="en-US" altLang="zh-TW" sz="1600">
                <a:latin typeface="Univers (W1)" charset="0"/>
              </a:rPr>
              <a:t>else</a:t>
            </a:r>
          </a:p>
          <a:p>
            <a:r>
              <a:rPr lang="en-US" altLang="zh-TW" sz="1600">
                <a:latin typeface="Univers (W1)" charset="0"/>
              </a:rPr>
              <a:t>   set above pressure to “false”;</a:t>
            </a:r>
          </a:p>
          <a:p>
            <a:r>
              <a:rPr lang="en-US" altLang="zh-TW" sz="1600">
                <a:latin typeface="Univers (W1)" charset="0"/>
              </a:rPr>
              <a:t>   begin conversion algorithm x-01a;</a:t>
            </a:r>
          </a:p>
          <a:p>
            <a:r>
              <a:rPr lang="en-US" altLang="zh-TW" sz="1600">
                <a:latin typeface="Univers (W1)" charset="0"/>
              </a:rPr>
              <a:t>      compute converted pressure;</a:t>
            </a:r>
          </a:p>
          <a:p>
            <a:r>
              <a:rPr lang="en-US" altLang="zh-TW" sz="1600">
                <a:latin typeface="Univers (W1)" charset="0"/>
              </a:rPr>
              <a:t>   end</a:t>
            </a:r>
          </a:p>
          <a:p>
            <a:r>
              <a:rPr lang="en-US" altLang="zh-TW" sz="1600">
                <a:latin typeface="Univers (W1)" charset="0"/>
              </a:rPr>
              <a:t>end if</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A56F67-23A2-468D-A6B5-003ABB84D10D}" type="datetime1">
              <a:rPr lang="en-US" smtClean="0"/>
              <a:pPr/>
              <a:t>9/13/2011</a:t>
            </a:fld>
            <a:endParaRPr lang="en-US" dirty="0"/>
          </a:p>
        </p:txBody>
      </p:sp>
      <p:sp>
        <p:nvSpPr>
          <p:cNvPr id="3" name="Footer Placeholder 2"/>
          <p:cNvSpPr>
            <a:spLocks noGrp="1"/>
          </p:cNvSpPr>
          <p:nvPr>
            <p:ph type="ftr" sz="quarter" idx="11"/>
          </p:nvPr>
        </p:nvSpPr>
        <p:spPr/>
        <p:txBody>
          <a:bodyPr/>
          <a:lstStyle/>
          <a:p>
            <a:r>
              <a:rPr lang="en-US" smtClean="0"/>
              <a:t>Software Construction          Lecture 2 </a:t>
            </a:r>
            <a:endParaRPr lang="en-US" dirty="0"/>
          </a:p>
        </p:txBody>
      </p:sp>
      <p:sp>
        <p:nvSpPr>
          <p:cNvPr id="4" name="Slide Number Placeholder 3"/>
          <p:cNvSpPr>
            <a:spLocks noGrp="1"/>
          </p:cNvSpPr>
          <p:nvPr>
            <p:ph type="sldNum" sz="quarter" idx="12"/>
          </p:nvPr>
        </p:nvSpPr>
        <p:spPr/>
        <p:txBody>
          <a:bodyPr/>
          <a:lstStyle/>
          <a:p>
            <a:fld id="{8788B67C-5FBA-4700-BED1-0A047FDC042E}" type="slidenum">
              <a:rPr lang="en-US" smtClean="0"/>
              <a:pPr/>
              <a:t>38</a:t>
            </a:fld>
            <a:endParaRPr lang="en-US" dirty="0"/>
          </a:p>
        </p:txBody>
      </p:sp>
      <p:pic>
        <p:nvPicPr>
          <p:cNvPr id="26626" name="Picture 2"/>
          <p:cNvPicPr>
            <a:picLocks noChangeAspect="1" noChangeArrowheads="1"/>
          </p:cNvPicPr>
          <p:nvPr/>
        </p:nvPicPr>
        <p:blipFill>
          <a:blip r:embed="rId2" cstate="print"/>
          <a:srcRect l="28750" t="16406" r="15625" b="27344"/>
          <a:stretch>
            <a:fillRect/>
          </a:stretch>
        </p:blipFill>
        <p:spPr bwMode="auto">
          <a:xfrm>
            <a:off x="1219200" y="457199"/>
            <a:ext cx="7315200" cy="5917915"/>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A56F67-23A2-468D-A6B5-003ABB84D10D}" type="datetime1">
              <a:rPr lang="en-US" smtClean="0"/>
              <a:pPr/>
              <a:t>9/13/2011</a:t>
            </a:fld>
            <a:endParaRPr lang="en-US" dirty="0"/>
          </a:p>
        </p:txBody>
      </p:sp>
      <p:sp>
        <p:nvSpPr>
          <p:cNvPr id="3" name="Footer Placeholder 2"/>
          <p:cNvSpPr>
            <a:spLocks noGrp="1"/>
          </p:cNvSpPr>
          <p:nvPr>
            <p:ph type="ftr" sz="quarter" idx="11"/>
          </p:nvPr>
        </p:nvSpPr>
        <p:spPr/>
        <p:txBody>
          <a:bodyPr/>
          <a:lstStyle/>
          <a:p>
            <a:r>
              <a:rPr lang="en-US" smtClean="0"/>
              <a:t>Software Construction          Lecture 2 </a:t>
            </a:r>
            <a:endParaRPr lang="en-US" dirty="0"/>
          </a:p>
        </p:txBody>
      </p:sp>
      <p:sp>
        <p:nvSpPr>
          <p:cNvPr id="4" name="Slide Number Placeholder 3"/>
          <p:cNvSpPr>
            <a:spLocks noGrp="1"/>
          </p:cNvSpPr>
          <p:nvPr>
            <p:ph type="sldNum" sz="quarter" idx="12"/>
          </p:nvPr>
        </p:nvSpPr>
        <p:spPr/>
        <p:txBody>
          <a:bodyPr/>
          <a:lstStyle/>
          <a:p>
            <a:fld id="{8788B67C-5FBA-4700-BED1-0A047FDC042E}" type="slidenum">
              <a:rPr lang="en-US" smtClean="0"/>
              <a:pPr/>
              <a:t>39</a:t>
            </a:fld>
            <a:endParaRPr lang="en-US" dirty="0"/>
          </a:p>
        </p:txBody>
      </p:sp>
      <p:pic>
        <p:nvPicPr>
          <p:cNvPr id="27650" name="Picture 2"/>
          <p:cNvPicPr>
            <a:picLocks noChangeAspect="1" noChangeArrowheads="1"/>
          </p:cNvPicPr>
          <p:nvPr/>
        </p:nvPicPr>
        <p:blipFill>
          <a:blip r:embed="rId2" cstate="print"/>
          <a:srcRect l="26250" t="31250" r="15000" b="23438"/>
          <a:stretch>
            <a:fillRect/>
          </a:stretch>
        </p:blipFill>
        <p:spPr bwMode="auto">
          <a:xfrm>
            <a:off x="1066800" y="762000"/>
            <a:ext cx="7162800" cy="4419600"/>
          </a:xfrm>
          <a:prstGeom prst="rect">
            <a:avLst/>
          </a:prstGeom>
          <a:noFill/>
          <a:ln w="9525">
            <a:noFill/>
            <a:miter lim="800000"/>
            <a:headEnd/>
            <a:tailEnd/>
          </a:ln>
        </p:spPr>
      </p:pic>
      <p:sp>
        <p:nvSpPr>
          <p:cNvPr id="6" name="TextBox 5"/>
          <p:cNvSpPr txBox="1"/>
          <p:nvPr/>
        </p:nvSpPr>
        <p:spPr>
          <a:xfrm>
            <a:off x="3048000" y="228600"/>
            <a:ext cx="3352800" cy="584775"/>
          </a:xfrm>
          <a:prstGeom prst="rect">
            <a:avLst/>
          </a:prstGeom>
          <a:noFill/>
        </p:spPr>
        <p:txBody>
          <a:bodyPr wrap="square" rtlCol="0">
            <a:spAutoFit/>
          </a:bodyPr>
          <a:lstStyle/>
          <a:p>
            <a:pPr algn="ctr"/>
            <a:r>
              <a:rPr lang="en-US" sz="3200" dirty="0" smtClean="0">
                <a:solidFill>
                  <a:srgbClr val="FF0000"/>
                </a:solidFill>
              </a:rPr>
              <a:t>Basic Concept</a:t>
            </a:r>
            <a:endParaRPr lang="en-US" sz="3200" dirty="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A56F67-23A2-468D-A6B5-003ABB84D10D}" type="datetime1">
              <a:rPr lang="en-US" smtClean="0"/>
              <a:pPr/>
              <a:t>9/13/2011</a:t>
            </a:fld>
            <a:endParaRPr lang="en-US"/>
          </a:p>
        </p:txBody>
      </p:sp>
      <p:sp>
        <p:nvSpPr>
          <p:cNvPr id="3" name="Footer Placeholder 2"/>
          <p:cNvSpPr>
            <a:spLocks noGrp="1"/>
          </p:cNvSpPr>
          <p:nvPr>
            <p:ph type="ftr" sz="quarter" idx="11"/>
          </p:nvPr>
        </p:nvSpPr>
        <p:spPr/>
        <p:txBody>
          <a:bodyPr/>
          <a:lstStyle/>
          <a:p>
            <a:r>
              <a:rPr lang="en-US" smtClean="0"/>
              <a:t>Software Construction          Lecture 2 </a:t>
            </a:r>
            <a:endParaRPr lang="en-US"/>
          </a:p>
        </p:txBody>
      </p:sp>
      <p:sp>
        <p:nvSpPr>
          <p:cNvPr id="4" name="Slide Number Placeholder 3"/>
          <p:cNvSpPr>
            <a:spLocks noGrp="1"/>
          </p:cNvSpPr>
          <p:nvPr>
            <p:ph type="sldNum" sz="quarter" idx="12"/>
          </p:nvPr>
        </p:nvSpPr>
        <p:spPr/>
        <p:txBody>
          <a:bodyPr/>
          <a:lstStyle/>
          <a:p>
            <a:fld id="{8788B67C-5FBA-4700-BED1-0A047FDC042E}" type="slidenum">
              <a:rPr lang="en-US" smtClean="0"/>
              <a:pPr/>
              <a:t>4</a:t>
            </a:fld>
            <a:endParaRPr lang="en-US"/>
          </a:p>
        </p:txBody>
      </p:sp>
      <p:pic>
        <p:nvPicPr>
          <p:cNvPr id="3074" name="Picture 2"/>
          <p:cNvPicPr>
            <a:picLocks noChangeAspect="1" noChangeArrowheads="1"/>
          </p:cNvPicPr>
          <p:nvPr/>
        </p:nvPicPr>
        <p:blipFill>
          <a:blip r:embed="rId3" cstate="print"/>
          <a:srcRect l="15000" t="25000" r="12500" b="17188"/>
          <a:stretch>
            <a:fillRect/>
          </a:stretch>
        </p:blipFill>
        <p:spPr bwMode="auto">
          <a:xfrm>
            <a:off x="0" y="0"/>
            <a:ext cx="8839200" cy="563880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A56F67-23A2-468D-A6B5-003ABB84D10D}" type="datetime1">
              <a:rPr lang="en-US" smtClean="0"/>
              <a:pPr/>
              <a:t>9/13/2011</a:t>
            </a:fld>
            <a:endParaRPr lang="en-US" dirty="0"/>
          </a:p>
        </p:txBody>
      </p:sp>
      <p:sp>
        <p:nvSpPr>
          <p:cNvPr id="3" name="Footer Placeholder 2"/>
          <p:cNvSpPr>
            <a:spLocks noGrp="1"/>
          </p:cNvSpPr>
          <p:nvPr>
            <p:ph type="ftr" sz="quarter" idx="11"/>
          </p:nvPr>
        </p:nvSpPr>
        <p:spPr/>
        <p:txBody>
          <a:bodyPr/>
          <a:lstStyle/>
          <a:p>
            <a:r>
              <a:rPr lang="en-US" smtClean="0"/>
              <a:t>Software Construction          Lecture 2 </a:t>
            </a:r>
            <a:endParaRPr lang="en-US" dirty="0"/>
          </a:p>
        </p:txBody>
      </p:sp>
      <p:sp>
        <p:nvSpPr>
          <p:cNvPr id="4" name="Slide Number Placeholder 3"/>
          <p:cNvSpPr>
            <a:spLocks noGrp="1"/>
          </p:cNvSpPr>
          <p:nvPr>
            <p:ph type="sldNum" sz="quarter" idx="12"/>
          </p:nvPr>
        </p:nvSpPr>
        <p:spPr/>
        <p:txBody>
          <a:bodyPr/>
          <a:lstStyle/>
          <a:p>
            <a:fld id="{8788B67C-5FBA-4700-BED1-0A047FDC042E}" type="slidenum">
              <a:rPr lang="en-US" smtClean="0"/>
              <a:pPr/>
              <a:t>40</a:t>
            </a:fld>
            <a:endParaRPr lang="en-US" dirty="0"/>
          </a:p>
        </p:txBody>
      </p:sp>
      <p:pic>
        <p:nvPicPr>
          <p:cNvPr id="29698" name="Picture 2"/>
          <p:cNvPicPr>
            <a:picLocks noChangeAspect="1" noChangeArrowheads="1"/>
          </p:cNvPicPr>
          <p:nvPr/>
        </p:nvPicPr>
        <p:blipFill>
          <a:blip r:embed="rId2" cstate="print"/>
          <a:srcRect l="28125" t="30469" r="12500" b="21094"/>
          <a:stretch>
            <a:fillRect/>
          </a:stretch>
        </p:blipFill>
        <p:spPr bwMode="auto">
          <a:xfrm>
            <a:off x="1295400" y="1066800"/>
            <a:ext cx="7239000" cy="4724400"/>
          </a:xfrm>
          <a:prstGeom prst="rect">
            <a:avLst/>
          </a:prstGeom>
          <a:noFill/>
          <a:ln w="9525">
            <a:noFill/>
            <a:miter lim="800000"/>
            <a:headEnd/>
            <a:tailEnd/>
          </a:ln>
        </p:spPr>
      </p:pic>
      <p:sp>
        <p:nvSpPr>
          <p:cNvPr id="6" name="TextBox 5"/>
          <p:cNvSpPr txBox="1"/>
          <p:nvPr/>
        </p:nvSpPr>
        <p:spPr>
          <a:xfrm>
            <a:off x="3276600" y="304800"/>
            <a:ext cx="2971800" cy="646331"/>
          </a:xfrm>
          <a:prstGeom prst="rect">
            <a:avLst/>
          </a:prstGeom>
          <a:noFill/>
        </p:spPr>
        <p:txBody>
          <a:bodyPr wrap="square" rtlCol="0">
            <a:spAutoFit/>
          </a:bodyPr>
          <a:lstStyle/>
          <a:p>
            <a:pPr algn="ctr"/>
            <a:r>
              <a:rPr lang="en-US" sz="3600" dirty="0" smtClean="0"/>
              <a:t>EXAMPLE</a:t>
            </a:r>
            <a:r>
              <a:rPr lang="en-US" dirty="0" smtClean="0"/>
              <a:t> </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A56F67-23A2-468D-A6B5-003ABB84D10D}" type="datetime1">
              <a:rPr lang="en-US" smtClean="0"/>
              <a:pPr/>
              <a:t>9/13/2011</a:t>
            </a:fld>
            <a:endParaRPr lang="en-US" dirty="0"/>
          </a:p>
        </p:txBody>
      </p:sp>
      <p:sp>
        <p:nvSpPr>
          <p:cNvPr id="3" name="Footer Placeholder 2"/>
          <p:cNvSpPr>
            <a:spLocks noGrp="1"/>
          </p:cNvSpPr>
          <p:nvPr>
            <p:ph type="ftr" sz="quarter" idx="11"/>
          </p:nvPr>
        </p:nvSpPr>
        <p:spPr/>
        <p:txBody>
          <a:bodyPr/>
          <a:lstStyle/>
          <a:p>
            <a:r>
              <a:rPr lang="en-US" smtClean="0"/>
              <a:t>Software Construction          Lecture 2 </a:t>
            </a:r>
            <a:endParaRPr lang="en-US" dirty="0"/>
          </a:p>
        </p:txBody>
      </p:sp>
      <p:sp>
        <p:nvSpPr>
          <p:cNvPr id="4" name="Slide Number Placeholder 3"/>
          <p:cNvSpPr>
            <a:spLocks noGrp="1"/>
          </p:cNvSpPr>
          <p:nvPr>
            <p:ph type="sldNum" sz="quarter" idx="12"/>
          </p:nvPr>
        </p:nvSpPr>
        <p:spPr/>
        <p:txBody>
          <a:bodyPr/>
          <a:lstStyle/>
          <a:p>
            <a:fld id="{8788B67C-5FBA-4700-BED1-0A047FDC042E}" type="slidenum">
              <a:rPr lang="en-US" smtClean="0"/>
              <a:pPr/>
              <a:t>41</a:t>
            </a:fld>
            <a:endParaRPr lang="en-US" dirty="0"/>
          </a:p>
        </p:txBody>
      </p:sp>
      <p:pic>
        <p:nvPicPr>
          <p:cNvPr id="94210" name="Picture 2"/>
          <p:cNvPicPr>
            <a:picLocks noChangeAspect="1" noChangeArrowheads="1"/>
          </p:cNvPicPr>
          <p:nvPr/>
        </p:nvPicPr>
        <p:blipFill>
          <a:blip r:embed="rId2" cstate="print"/>
          <a:srcRect l="625" t="44531" r="43125" b="7813"/>
          <a:stretch>
            <a:fillRect/>
          </a:stretch>
        </p:blipFill>
        <p:spPr bwMode="auto">
          <a:xfrm>
            <a:off x="457200" y="1295400"/>
            <a:ext cx="6858000" cy="4648200"/>
          </a:xfrm>
          <a:prstGeom prst="rect">
            <a:avLst/>
          </a:prstGeom>
          <a:noFill/>
          <a:ln w="9525">
            <a:noFill/>
            <a:miter lim="800000"/>
            <a:headEnd/>
            <a:tailEnd/>
          </a:ln>
        </p:spPr>
      </p:pic>
      <p:sp>
        <p:nvSpPr>
          <p:cNvPr id="6" name="TextBox 5"/>
          <p:cNvSpPr txBox="1"/>
          <p:nvPr/>
        </p:nvSpPr>
        <p:spPr>
          <a:xfrm>
            <a:off x="3581400" y="1752600"/>
            <a:ext cx="2514600" cy="369332"/>
          </a:xfrm>
          <a:prstGeom prst="rect">
            <a:avLst/>
          </a:prstGeom>
          <a:noFill/>
        </p:spPr>
        <p:txBody>
          <a:bodyPr wrap="square" rtlCol="0">
            <a:spAutoFit/>
          </a:bodyPr>
          <a:lstStyle/>
          <a:p>
            <a:r>
              <a:rPr lang="en-US" i="1" dirty="0" smtClean="0"/>
              <a:t>A </a:t>
            </a:r>
            <a:r>
              <a:rPr lang="en-US" i="1" dirty="0" err="1" smtClean="0"/>
              <a:t>Harel</a:t>
            </a:r>
            <a:r>
              <a:rPr lang="en-US" i="1" dirty="0" smtClean="0"/>
              <a:t> </a:t>
            </a:r>
            <a:r>
              <a:rPr lang="en-US" i="1" dirty="0" err="1" smtClean="0"/>
              <a:t>statechart</a:t>
            </a:r>
            <a:r>
              <a:rPr lang="en-US" dirty="0" smtClean="0"/>
              <a:t> </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A56F67-23A2-468D-A6B5-003ABB84D10D}" type="datetime1">
              <a:rPr lang="en-US" smtClean="0"/>
              <a:pPr/>
              <a:t>9/13/2011</a:t>
            </a:fld>
            <a:endParaRPr lang="en-US" dirty="0"/>
          </a:p>
        </p:txBody>
      </p:sp>
      <p:sp>
        <p:nvSpPr>
          <p:cNvPr id="3" name="Footer Placeholder 2"/>
          <p:cNvSpPr>
            <a:spLocks noGrp="1"/>
          </p:cNvSpPr>
          <p:nvPr>
            <p:ph type="ftr" sz="quarter" idx="11"/>
          </p:nvPr>
        </p:nvSpPr>
        <p:spPr/>
        <p:txBody>
          <a:bodyPr/>
          <a:lstStyle/>
          <a:p>
            <a:r>
              <a:rPr lang="en-US" smtClean="0"/>
              <a:t>Software Construction          Lecture 2 </a:t>
            </a:r>
            <a:endParaRPr lang="en-US" dirty="0"/>
          </a:p>
        </p:txBody>
      </p:sp>
      <p:sp>
        <p:nvSpPr>
          <p:cNvPr id="4" name="Slide Number Placeholder 3"/>
          <p:cNvSpPr>
            <a:spLocks noGrp="1"/>
          </p:cNvSpPr>
          <p:nvPr>
            <p:ph type="sldNum" sz="quarter" idx="12"/>
          </p:nvPr>
        </p:nvSpPr>
        <p:spPr/>
        <p:txBody>
          <a:bodyPr/>
          <a:lstStyle/>
          <a:p>
            <a:fld id="{8788B67C-5FBA-4700-BED1-0A047FDC042E}" type="slidenum">
              <a:rPr lang="en-US" smtClean="0"/>
              <a:pPr/>
              <a:t>42</a:t>
            </a:fld>
            <a:endParaRPr lang="en-US" dirty="0"/>
          </a:p>
        </p:txBody>
      </p:sp>
      <p:sp>
        <p:nvSpPr>
          <p:cNvPr id="5" name="Rectangle 4"/>
          <p:cNvSpPr/>
          <p:nvPr/>
        </p:nvSpPr>
        <p:spPr>
          <a:xfrm>
            <a:off x="1676400" y="1524000"/>
            <a:ext cx="4572000" cy="646331"/>
          </a:xfrm>
          <a:prstGeom prst="rect">
            <a:avLst/>
          </a:prstGeom>
        </p:spPr>
        <p:txBody>
          <a:bodyPr>
            <a:spAutoFit/>
          </a:bodyPr>
          <a:lstStyle/>
          <a:p>
            <a:r>
              <a:rPr lang="en-US" i="1" dirty="0" smtClean="0"/>
              <a:t>Moore model state diagram as used by </a:t>
            </a:r>
            <a:r>
              <a:rPr lang="en-US" i="1" dirty="0" err="1" smtClean="0"/>
              <a:t>Shlaer</a:t>
            </a:r>
            <a:r>
              <a:rPr lang="en-US" i="1" dirty="0" smtClean="0"/>
              <a:t>/Mellor. It is the equivalent to figure 1.</a:t>
            </a:r>
            <a:r>
              <a:rPr lang="en-US" dirty="0" smtClean="0"/>
              <a:t> </a:t>
            </a:r>
            <a:endParaRPr lang="en-US" dirty="0"/>
          </a:p>
        </p:txBody>
      </p:sp>
      <p:pic>
        <p:nvPicPr>
          <p:cNvPr id="95234" name="Picture 2"/>
          <p:cNvPicPr>
            <a:picLocks noChangeAspect="1" noChangeArrowheads="1"/>
          </p:cNvPicPr>
          <p:nvPr/>
        </p:nvPicPr>
        <p:blipFill>
          <a:blip r:embed="rId2" cstate="print"/>
          <a:srcRect l="1250" t="32031" r="45000" b="24219"/>
          <a:stretch>
            <a:fillRect/>
          </a:stretch>
        </p:blipFill>
        <p:spPr bwMode="auto">
          <a:xfrm>
            <a:off x="1981200" y="2286000"/>
            <a:ext cx="5410200" cy="3522921"/>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A56F67-23A2-468D-A6B5-003ABB84D10D}" type="datetime1">
              <a:rPr lang="en-US" smtClean="0"/>
              <a:pPr/>
              <a:t>9/13/2011</a:t>
            </a:fld>
            <a:endParaRPr lang="en-US"/>
          </a:p>
        </p:txBody>
      </p:sp>
      <p:sp>
        <p:nvSpPr>
          <p:cNvPr id="3" name="Footer Placeholder 2"/>
          <p:cNvSpPr>
            <a:spLocks noGrp="1"/>
          </p:cNvSpPr>
          <p:nvPr>
            <p:ph type="ftr" sz="quarter" idx="11"/>
          </p:nvPr>
        </p:nvSpPr>
        <p:spPr/>
        <p:txBody>
          <a:bodyPr/>
          <a:lstStyle/>
          <a:p>
            <a:r>
              <a:rPr lang="en-US" smtClean="0"/>
              <a:t>Software Construction          Lecture 2 </a:t>
            </a:r>
            <a:endParaRPr lang="en-US"/>
          </a:p>
        </p:txBody>
      </p:sp>
      <p:sp>
        <p:nvSpPr>
          <p:cNvPr id="4" name="Slide Number Placeholder 3"/>
          <p:cNvSpPr>
            <a:spLocks noGrp="1"/>
          </p:cNvSpPr>
          <p:nvPr>
            <p:ph type="sldNum" sz="quarter" idx="12"/>
          </p:nvPr>
        </p:nvSpPr>
        <p:spPr/>
        <p:txBody>
          <a:bodyPr/>
          <a:lstStyle/>
          <a:p>
            <a:fld id="{8788B67C-5FBA-4700-BED1-0A047FDC042E}" type="slidenum">
              <a:rPr lang="en-US" smtClean="0"/>
              <a:pPr/>
              <a:t>5</a:t>
            </a:fld>
            <a:endParaRPr lang="en-US"/>
          </a:p>
        </p:txBody>
      </p:sp>
      <p:pic>
        <p:nvPicPr>
          <p:cNvPr id="5122" name="Picture 2"/>
          <p:cNvPicPr>
            <a:picLocks noChangeAspect="1" noChangeArrowheads="1"/>
          </p:cNvPicPr>
          <p:nvPr/>
        </p:nvPicPr>
        <p:blipFill>
          <a:blip r:embed="rId2" cstate="print"/>
          <a:srcRect l="12500" t="15625" r="12500" b="10156"/>
          <a:stretch>
            <a:fillRect/>
          </a:stretch>
        </p:blipFill>
        <p:spPr bwMode="auto">
          <a:xfrm>
            <a:off x="0" y="228600"/>
            <a:ext cx="9144000" cy="585152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A56F67-23A2-468D-A6B5-003ABB84D10D}" type="datetime1">
              <a:rPr lang="en-US" smtClean="0"/>
              <a:pPr/>
              <a:t>9/13/2011</a:t>
            </a:fld>
            <a:endParaRPr lang="en-US"/>
          </a:p>
        </p:txBody>
      </p:sp>
      <p:sp>
        <p:nvSpPr>
          <p:cNvPr id="3" name="Footer Placeholder 2"/>
          <p:cNvSpPr>
            <a:spLocks noGrp="1"/>
          </p:cNvSpPr>
          <p:nvPr>
            <p:ph type="ftr" sz="quarter" idx="11"/>
          </p:nvPr>
        </p:nvSpPr>
        <p:spPr/>
        <p:txBody>
          <a:bodyPr/>
          <a:lstStyle/>
          <a:p>
            <a:r>
              <a:rPr lang="en-US" smtClean="0"/>
              <a:t>Software Construction          Lecture 2 </a:t>
            </a:r>
            <a:endParaRPr lang="en-US"/>
          </a:p>
        </p:txBody>
      </p:sp>
      <p:sp>
        <p:nvSpPr>
          <p:cNvPr id="4" name="Slide Number Placeholder 3"/>
          <p:cNvSpPr>
            <a:spLocks noGrp="1"/>
          </p:cNvSpPr>
          <p:nvPr>
            <p:ph type="sldNum" sz="quarter" idx="12"/>
          </p:nvPr>
        </p:nvSpPr>
        <p:spPr/>
        <p:txBody>
          <a:bodyPr/>
          <a:lstStyle/>
          <a:p>
            <a:fld id="{8788B67C-5FBA-4700-BED1-0A047FDC042E}" type="slidenum">
              <a:rPr lang="en-US" smtClean="0"/>
              <a:pPr/>
              <a:t>6</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381000" y="533400"/>
            <a:ext cx="8229600" cy="5861749"/>
          </a:xfrm>
          <a:prstGeom prst="rect">
            <a:avLst/>
          </a:prstGeom>
          <a:noFill/>
          <a:ln w="9525">
            <a:noFill/>
            <a:miter lim="800000"/>
            <a:headEnd/>
            <a:tailEnd/>
          </a:ln>
        </p:spPr>
      </p:pic>
      <p:sp>
        <p:nvSpPr>
          <p:cNvPr id="6" name="TextBox 5"/>
          <p:cNvSpPr txBox="1"/>
          <p:nvPr/>
        </p:nvSpPr>
        <p:spPr>
          <a:xfrm>
            <a:off x="2895600" y="152400"/>
            <a:ext cx="5029200" cy="369332"/>
          </a:xfrm>
          <a:prstGeom prst="rect">
            <a:avLst/>
          </a:prstGeom>
          <a:noFill/>
        </p:spPr>
        <p:txBody>
          <a:bodyPr wrap="square" rtlCol="0">
            <a:spAutoFit/>
          </a:bodyPr>
          <a:lstStyle/>
          <a:p>
            <a:r>
              <a:rPr lang="en-US" dirty="0" smtClean="0"/>
              <a:t>               Communication Problem</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A56F67-23A2-468D-A6B5-003ABB84D10D}" type="datetime1">
              <a:rPr lang="en-US" smtClean="0"/>
              <a:pPr/>
              <a:t>9/13/2011</a:t>
            </a:fld>
            <a:endParaRPr lang="en-US"/>
          </a:p>
        </p:txBody>
      </p:sp>
      <p:sp>
        <p:nvSpPr>
          <p:cNvPr id="3" name="Footer Placeholder 2"/>
          <p:cNvSpPr>
            <a:spLocks noGrp="1"/>
          </p:cNvSpPr>
          <p:nvPr>
            <p:ph type="ftr" sz="quarter" idx="11"/>
          </p:nvPr>
        </p:nvSpPr>
        <p:spPr/>
        <p:txBody>
          <a:bodyPr/>
          <a:lstStyle/>
          <a:p>
            <a:r>
              <a:rPr lang="en-US" smtClean="0"/>
              <a:t>Software Construction          Lecture 2 </a:t>
            </a:r>
            <a:endParaRPr lang="en-US"/>
          </a:p>
        </p:txBody>
      </p:sp>
      <p:sp>
        <p:nvSpPr>
          <p:cNvPr id="4" name="Slide Number Placeholder 3"/>
          <p:cNvSpPr>
            <a:spLocks noGrp="1"/>
          </p:cNvSpPr>
          <p:nvPr>
            <p:ph type="sldNum" sz="quarter" idx="12"/>
          </p:nvPr>
        </p:nvSpPr>
        <p:spPr/>
        <p:txBody>
          <a:bodyPr/>
          <a:lstStyle/>
          <a:p>
            <a:fld id="{8788B67C-5FBA-4700-BED1-0A047FDC042E}" type="slidenum">
              <a:rPr lang="en-US" smtClean="0"/>
              <a:pPr/>
              <a:t>7</a:t>
            </a:fld>
            <a:endParaRPr lang="en-US"/>
          </a:p>
        </p:txBody>
      </p:sp>
      <p:pic>
        <p:nvPicPr>
          <p:cNvPr id="7170" name="Picture 2"/>
          <p:cNvPicPr>
            <a:picLocks noChangeAspect="1" noChangeArrowheads="1"/>
          </p:cNvPicPr>
          <p:nvPr/>
        </p:nvPicPr>
        <p:blipFill>
          <a:blip r:embed="rId2" cstate="print"/>
          <a:srcRect l="15625" t="25781" r="16875" b="19532"/>
          <a:stretch>
            <a:fillRect/>
          </a:stretch>
        </p:blipFill>
        <p:spPr bwMode="auto">
          <a:xfrm>
            <a:off x="152400" y="381000"/>
            <a:ext cx="8229600" cy="5334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A56F67-23A2-468D-A6B5-003ABB84D10D}" type="datetime1">
              <a:rPr lang="en-US" smtClean="0"/>
              <a:pPr/>
              <a:t>9/13/2011</a:t>
            </a:fld>
            <a:endParaRPr lang="en-US"/>
          </a:p>
        </p:txBody>
      </p:sp>
      <p:sp>
        <p:nvSpPr>
          <p:cNvPr id="3" name="Footer Placeholder 2"/>
          <p:cNvSpPr>
            <a:spLocks noGrp="1"/>
          </p:cNvSpPr>
          <p:nvPr>
            <p:ph type="ftr" sz="quarter" idx="11"/>
          </p:nvPr>
        </p:nvSpPr>
        <p:spPr/>
        <p:txBody>
          <a:bodyPr/>
          <a:lstStyle/>
          <a:p>
            <a:r>
              <a:rPr lang="en-US" smtClean="0"/>
              <a:t>Software Construction          Lecture 2 </a:t>
            </a:r>
            <a:endParaRPr lang="en-US"/>
          </a:p>
        </p:txBody>
      </p:sp>
      <p:sp>
        <p:nvSpPr>
          <p:cNvPr id="4" name="Slide Number Placeholder 3"/>
          <p:cNvSpPr>
            <a:spLocks noGrp="1"/>
          </p:cNvSpPr>
          <p:nvPr>
            <p:ph type="sldNum" sz="quarter" idx="12"/>
          </p:nvPr>
        </p:nvSpPr>
        <p:spPr/>
        <p:txBody>
          <a:bodyPr/>
          <a:lstStyle/>
          <a:p>
            <a:fld id="{8788B67C-5FBA-4700-BED1-0A047FDC042E}" type="slidenum">
              <a:rPr lang="en-US" smtClean="0"/>
              <a:pPr/>
              <a:t>8</a:t>
            </a:fld>
            <a:endParaRPr lang="en-US"/>
          </a:p>
        </p:txBody>
      </p:sp>
      <p:pic>
        <p:nvPicPr>
          <p:cNvPr id="8194" name="Picture 2"/>
          <p:cNvPicPr>
            <a:picLocks noChangeAspect="1" noChangeArrowheads="1"/>
          </p:cNvPicPr>
          <p:nvPr/>
        </p:nvPicPr>
        <p:blipFill>
          <a:blip r:embed="rId2" cstate="print"/>
          <a:srcRect l="15625" t="15625" r="15625" b="8594"/>
          <a:stretch>
            <a:fillRect/>
          </a:stretch>
        </p:blipFill>
        <p:spPr bwMode="auto">
          <a:xfrm>
            <a:off x="0" y="152399"/>
            <a:ext cx="8991600" cy="611470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A56F67-23A2-468D-A6B5-003ABB84D10D}" type="datetime1">
              <a:rPr lang="en-US" smtClean="0"/>
              <a:pPr/>
              <a:t>9/13/2011</a:t>
            </a:fld>
            <a:endParaRPr lang="en-US" dirty="0"/>
          </a:p>
        </p:txBody>
      </p:sp>
      <p:sp>
        <p:nvSpPr>
          <p:cNvPr id="3" name="Footer Placeholder 2"/>
          <p:cNvSpPr>
            <a:spLocks noGrp="1"/>
          </p:cNvSpPr>
          <p:nvPr>
            <p:ph type="ftr" sz="quarter" idx="11"/>
          </p:nvPr>
        </p:nvSpPr>
        <p:spPr/>
        <p:txBody>
          <a:bodyPr/>
          <a:lstStyle/>
          <a:p>
            <a:r>
              <a:rPr lang="en-US" smtClean="0"/>
              <a:t>Software Construction          Lecture 2 </a:t>
            </a:r>
            <a:endParaRPr lang="en-US" dirty="0"/>
          </a:p>
        </p:txBody>
      </p:sp>
      <p:sp>
        <p:nvSpPr>
          <p:cNvPr id="4" name="Slide Number Placeholder 3"/>
          <p:cNvSpPr>
            <a:spLocks noGrp="1"/>
          </p:cNvSpPr>
          <p:nvPr>
            <p:ph type="sldNum" sz="quarter" idx="12"/>
          </p:nvPr>
        </p:nvSpPr>
        <p:spPr/>
        <p:txBody>
          <a:bodyPr/>
          <a:lstStyle/>
          <a:p>
            <a:fld id="{8788B67C-5FBA-4700-BED1-0A047FDC042E}" type="slidenum">
              <a:rPr lang="en-US" smtClean="0"/>
              <a:pPr/>
              <a:t>9</a:t>
            </a:fld>
            <a:endParaRPr lang="en-US" dirty="0"/>
          </a:p>
        </p:txBody>
      </p:sp>
      <p:sp>
        <p:nvSpPr>
          <p:cNvPr id="5" name="Rectangle 4"/>
          <p:cNvSpPr/>
          <p:nvPr/>
        </p:nvSpPr>
        <p:spPr>
          <a:xfrm>
            <a:off x="304800" y="1219199"/>
            <a:ext cx="8382000" cy="5016758"/>
          </a:xfrm>
          <a:prstGeom prst="rect">
            <a:avLst/>
          </a:prstGeom>
        </p:spPr>
        <p:txBody>
          <a:bodyPr wrap="square">
            <a:spAutoFit/>
          </a:bodyPr>
          <a:lstStyle/>
          <a:p>
            <a:pPr>
              <a:buFontTx/>
              <a:buNone/>
            </a:pPr>
            <a:r>
              <a:rPr lang="en-US" sz="3200" dirty="0" smtClean="0">
                <a:latin typeface="Times New Roman" pitchFamily="18" charset="0"/>
                <a:cs typeface="Times New Roman" pitchFamily="18" charset="0"/>
              </a:rPr>
              <a:t>There are two general groupings of things  </a:t>
            </a:r>
          </a:p>
          <a:p>
            <a:pPr lvl="1">
              <a:buFont typeface="Arial" pitchFamily="34" charset="0"/>
              <a:buChar char="•"/>
            </a:pPr>
            <a:endParaRPr lang="en-US" sz="3200" dirty="0" smtClean="0">
              <a:latin typeface="Times New Roman" pitchFamily="18" charset="0"/>
              <a:cs typeface="Times New Roman" pitchFamily="18" charset="0"/>
            </a:endParaRPr>
          </a:p>
          <a:p>
            <a:pPr lvl="1">
              <a:buFont typeface="Arial" pitchFamily="34" charset="0"/>
              <a:buChar char="•"/>
            </a:pPr>
            <a:r>
              <a:rPr lang="en-US" sz="3200" dirty="0" smtClean="0">
                <a:latin typeface="Times New Roman" pitchFamily="18" charset="0"/>
                <a:cs typeface="Times New Roman" pitchFamily="18" charset="0"/>
              </a:rPr>
              <a:t>Structural things that define the conceptual and physical structures of an O-O system and are described by nouns.</a:t>
            </a:r>
          </a:p>
          <a:p>
            <a:pPr lvl="1"/>
            <a:endParaRPr lang="en-US" sz="3200" dirty="0" smtClean="0">
              <a:latin typeface="Times New Roman" pitchFamily="18" charset="0"/>
              <a:cs typeface="Times New Roman" pitchFamily="18" charset="0"/>
            </a:endParaRPr>
          </a:p>
          <a:p>
            <a:pPr lvl="1">
              <a:buFont typeface="Arial" pitchFamily="34" charset="0"/>
              <a:buChar char="•"/>
            </a:pPr>
            <a:r>
              <a:rPr lang="en-US" sz="3200" dirty="0" smtClean="0">
                <a:latin typeface="Times New Roman" pitchFamily="18" charset="0"/>
                <a:cs typeface="Times New Roman" pitchFamily="18" charset="0"/>
              </a:rPr>
              <a:t>Behavioral things, the verbs  that represent the behavior of the system and the states of the system before, during, and after the behaviors occur.</a:t>
            </a:r>
            <a:endParaRPr lang="en-US" sz="3200" dirty="0">
              <a:latin typeface="Times New Roman" pitchFamily="18" charset="0"/>
              <a:cs typeface="Times New Roman" pitchFamily="18" charset="0"/>
            </a:endParaRPr>
          </a:p>
        </p:txBody>
      </p:sp>
      <p:sp>
        <p:nvSpPr>
          <p:cNvPr id="6" name="Rectangle 5"/>
          <p:cNvSpPr/>
          <p:nvPr/>
        </p:nvSpPr>
        <p:spPr>
          <a:xfrm>
            <a:off x="1752600" y="152400"/>
            <a:ext cx="5638800" cy="646331"/>
          </a:xfrm>
          <a:prstGeom prst="rect">
            <a:avLst/>
          </a:prstGeom>
        </p:spPr>
        <p:txBody>
          <a:bodyPr wrap="square">
            <a:spAutoFit/>
          </a:bodyPr>
          <a:lstStyle/>
          <a:p>
            <a:r>
              <a:rPr lang="en-US" sz="3600" dirty="0" smtClean="0">
                <a:solidFill>
                  <a:srgbClr val="FF0000"/>
                </a:solidFill>
                <a:latin typeface="Times New Roman" pitchFamily="18" charset="0"/>
                <a:cs typeface="Times New Roman" pitchFamily="18" charset="0"/>
              </a:rPr>
              <a:t>General Groupings of Things </a:t>
            </a:r>
            <a:endParaRPr lang="en-US"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359</TotalTime>
  <Words>1000</Words>
  <Application>Microsoft Office PowerPoint</Application>
  <PresentationFormat>On-screen Show (4:3)</PresentationFormat>
  <Paragraphs>247</Paragraphs>
  <Slides>42</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4" baseType="lpstr">
      <vt:lpstr>Office Theme</vt:lpstr>
      <vt:lpstr>多媒體項目</vt:lpstr>
      <vt:lpstr>Slide 1</vt:lpstr>
      <vt:lpstr>Slide 2</vt:lpstr>
      <vt:lpstr>Perspectives on Software Engineering: Quality of Software </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Model</vt:lpstr>
      <vt:lpstr>Analysis Model - UML</vt:lpstr>
      <vt:lpstr>Slide 24</vt:lpstr>
      <vt:lpstr>Slide 25</vt:lpstr>
      <vt:lpstr>Slide 26</vt:lpstr>
      <vt:lpstr>Association: Multiplicity</vt:lpstr>
      <vt:lpstr>Slide 28</vt:lpstr>
      <vt:lpstr>Slide 29</vt:lpstr>
      <vt:lpstr>Slide 30</vt:lpstr>
      <vt:lpstr>Slide 31</vt:lpstr>
      <vt:lpstr>Slide 32</vt:lpstr>
      <vt:lpstr>Functional Modeling: Data Flow Diagram</vt:lpstr>
      <vt:lpstr>Data Flow Diagramming</vt:lpstr>
      <vt:lpstr>Slide 35</vt:lpstr>
      <vt:lpstr>Slide 36</vt:lpstr>
      <vt:lpstr>Using PSPEC</vt:lpstr>
      <vt:lpstr>Slide 38</vt:lpstr>
      <vt:lpstr>Slide 39</vt:lpstr>
      <vt:lpstr>Slide 40</vt:lpstr>
      <vt:lpstr>Slide 41</vt:lpstr>
      <vt:lpstr>Slide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Huma Ayub</dc:creator>
  <cp:lastModifiedBy>Huma Ayub</cp:lastModifiedBy>
  <cp:revision>40</cp:revision>
  <dcterms:created xsi:type="dcterms:W3CDTF">2011-09-09T04:40:12Z</dcterms:created>
  <dcterms:modified xsi:type="dcterms:W3CDTF">2011-09-13T07:36:25Z</dcterms:modified>
</cp:coreProperties>
</file>